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Oswald-regular.fntdata"/><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swald-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3dd0ca1cc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43dd0ca1cc_0_0: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3dd0ca1cc_0_14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g43dd0ca1cc_0_1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Discuss the ven diagram</a:t>
            </a:r>
            <a:endParaRPr b="0" i="0" sz="1200" u="none" cap="none"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3dd0ca1cc_0_18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g43dd0ca1cc_0_1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3dd0ca1c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3dd0ca1c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3dd0ca1cc_0_20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g43dd0ca1cc_0_2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3dd0ca1cc_0_21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g43dd0ca1cc_0_2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3dd0ca1c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3dd0ca1c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Discuss popularity of Python</a:t>
            </a:r>
            <a:endParaRPr/>
          </a:p>
          <a:p>
            <a:pPr indent="0" lvl="0" marL="0" rtl="0" algn="l">
              <a:spcBef>
                <a:spcPts val="0"/>
              </a:spcBef>
              <a:spcAft>
                <a:spcPts val="0"/>
              </a:spcAft>
              <a:buNone/>
            </a:pPr>
            <a:r>
              <a:rPr lang="en-GB"/>
              <a:t>Chart is not a fair comparison, python also extensive web dev eco system</a:t>
            </a:r>
            <a:endParaRPr/>
          </a:p>
          <a:p>
            <a:pPr indent="0" lvl="0" marL="0" rtl="0" algn="l">
              <a:spcBef>
                <a:spcPts val="0"/>
              </a:spcBef>
              <a:spcAft>
                <a:spcPts val="0"/>
              </a:spcAft>
              <a:buNone/>
            </a:pPr>
            <a:r>
              <a:rPr lang="en-GB"/>
              <a:t>However, pandas one library of data sci flow is almost equiv to 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3dd0ca1c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3dd0ca1c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More technologies - touch on briefly the different libraries and tech stacks that supplement the day to day life of a DS.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3dd0ca1cc_0_254: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g43dd0ca1cc_0_2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3dd0ca1cc_0_27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g43dd0ca1cc_0_2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3dd0ca1cc_0_286: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 name="Google Shape;218;g43dd0ca1cc_0_2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3dd0ca1cc_0_2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 name="Google Shape;75;g43dd0ca1cc_0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Roadmap of next two hours</a:t>
            </a:r>
            <a:endParaRPr b="0" i="0" sz="1200" u="none" cap="none" strike="noStrike">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3dd0ca1cc_0_294: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g43dd0ca1cc_0_2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3dd0ca1cc_0_26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g43dd0ca1cc_0_2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3dd0ca1cc_0_31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g43dd0ca1cc_0_3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3dd0ca1cc_0_39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 name="Google Shape;257;g43dd0ca1cc_0_3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3dd0ca1cc_0_32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 name="Google Shape;267;g43dd0ca1cc_0_3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3dd0ca1cc_0_40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 name="Google Shape;278;g43dd0ca1cc_0_4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3dd0ca1cc_0_33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g43dd0ca1cc_0_3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Draw out table to clarify dimensions = features</a:t>
            </a:r>
            <a:endParaRPr sz="1200"/>
          </a:p>
          <a:p>
            <a:pPr indent="0" lvl="0" marL="0" marR="0" rtl="0" algn="l">
              <a:spcBef>
                <a:spcPts val="0"/>
              </a:spcBef>
              <a:spcAft>
                <a:spcPts val="0"/>
              </a:spcAft>
              <a:buNone/>
            </a:pPr>
            <a:r>
              <a:rPr lang="en-GB" sz="1200"/>
              <a:t>Explain multicolinearity, example height and weight</a:t>
            </a:r>
            <a:endParaRPr sz="1200"/>
          </a:p>
          <a:p>
            <a:pPr indent="0" lvl="0" marL="0" marR="0" rtl="0" algn="l">
              <a:spcBef>
                <a:spcPts val="0"/>
              </a:spcBef>
              <a:spcAft>
                <a:spcPts val="0"/>
              </a:spcAft>
              <a:buNone/>
            </a:pPr>
            <a:r>
              <a:rPr lang="en-GB" sz="1200"/>
              <a:t>Gene research has huge number of dimensions - need collapsing</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3dd0ca1cc_0_417: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g43dd0ca1cc_0_4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3dd0ca1cc_0_34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g43dd0ca1cc_0_3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Great example of this is supermarkets - what do similar baskets tell us about a person</a:t>
            </a:r>
            <a:endParaRPr b="0" i="0" sz="1200" u="none" cap="none" strike="noStrike">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3dd0ca1cc_0_35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 name="Google Shape;320;g43dd0ca1cc_0_3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3dd0ca1cc_0_4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Ask the audience why they are here.</a:t>
            </a:r>
            <a:endParaRPr/>
          </a:p>
          <a:p>
            <a:pPr indent="0" lvl="0" marL="0" rtl="0" algn="l">
              <a:spcBef>
                <a:spcPts val="0"/>
              </a:spcBef>
              <a:spcAft>
                <a:spcPts val="0"/>
              </a:spcAft>
              <a:buNone/>
            </a:pPr>
            <a:r>
              <a:rPr lang="en-GB">
                <a:solidFill>
                  <a:schemeClr val="dk1"/>
                </a:solidFill>
              </a:rPr>
              <a:t>What are their current jobs?</a:t>
            </a:r>
            <a:endParaRPr/>
          </a:p>
          <a:p>
            <a:pPr indent="0" lvl="0" marL="0" rtl="0" algn="l">
              <a:spcBef>
                <a:spcPts val="0"/>
              </a:spcBef>
              <a:spcAft>
                <a:spcPts val="0"/>
              </a:spcAft>
              <a:buNone/>
            </a:pPr>
            <a:r>
              <a:rPr lang="en-GB"/>
              <a:t>What do they hope to learn.</a:t>
            </a:r>
            <a:endParaRPr/>
          </a:p>
          <a:p>
            <a:pPr indent="0" lvl="0" marL="0" rtl="0" algn="l">
              <a:spcBef>
                <a:spcPts val="0"/>
              </a:spcBef>
              <a:spcAft>
                <a:spcPts val="0"/>
              </a:spcAft>
              <a:buNone/>
            </a:pPr>
            <a:r>
              <a:t/>
            </a:r>
            <a:endParaRPr/>
          </a:p>
        </p:txBody>
      </p:sp>
      <p:sp>
        <p:nvSpPr>
          <p:cNvPr id="84" name="Google Shape;84;g43dd0ca1cc_0_433: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3dd0ca1cc_0_35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g43dd0ca1cc_0_3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3dd0ca1cc_0_367: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g43dd0ca1cc_0_3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3dd0ca1cc_0_37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g43dd0ca1cc_0_3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3dd0ca1cc_0_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7" name="Google Shape;357;g43dd0ca1cc_0_89: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3dd0ca1cc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3dd0ca1cc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3dd0ca1cc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3dd0ca1cc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3dd0ca1cc_0_44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7" name="Google Shape;377;g43dd0ca1cc_0_444: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3dd0ca1cc_0_45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g43dd0ca1cc_0_4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3dd0ca1cc_0_45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3" name="Google Shape;393;g43dd0ca1cc_0_4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3dd0ca1cc_0_4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43dd0ca1cc_0_466: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3dd0ca1cc_0_5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 name="Google Shape;91;g43dd0ca1cc_0_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Give a brief intro to my experience</a:t>
            </a:r>
            <a:endParaRPr b="0" i="0" sz="1200" u="none" cap="none"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3dd0ca1cc_0_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Ask the audience why they are here.</a:t>
            </a:r>
            <a:endParaRPr/>
          </a:p>
          <a:p>
            <a:pPr indent="0" lvl="0" marL="0" rtl="0" algn="l">
              <a:spcBef>
                <a:spcPts val="0"/>
              </a:spcBef>
              <a:spcAft>
                <a:spcPts val="0"/>
              </a:spcAft>
              <a:buClr>
                <a:schemeClr val="dk1"/>
              </a:buClr>
              <a:buSzPts val="1100"/>
              <a:buFont typeface="Arial"/>
              <a:buNone/>
            </a:pPr>
            <a:r>
              <a:rPr lang="en-GB">
                <a:solidFill>
                  <a:schemeClr val="dk1"/>
                </a:solidFill>
              </a:rPr>
              <a:t>What are their current jobs?</a:t>
            </a:r>
            <a:endParaRPr/>
          </a:p>
          <a:p>
            <a:pPr indent="0" lvl="0" marL="0" rtl="0" algn="l">
              <a:spcBef>
                <a:spcPts val="0"/>
              </a:spcBef>
              <a:spcAft>
                <a:spcPts val="0"/>
              </a:spcAft>
              <a:buNone/>
            </a:pPr>
            <a:r>
              <a:rPr lang="en-GB"/>
              <a:t>What do they hope to learn.</a:t>
            </a:r>
            <a:endParaRPr/>
          </a:p>
          <a:p>
            <a:pPr indent="0" lvl="0" marL="0" rtl="0" algn="l">
              <a:spcBef>
                <a:spcPts val="0"/>
              </a:spcBef>
              <a:spcAft>
                <a:spcPts val="0"/>
              </a:spcAft>
              <a:buNone/>
            </a:pPr>
            <a:r>
              <a:t/>
            </a:r>
            <a:endParaRPr/>
          </a:p>
        </p:txBody>
      </p:sp>
      <p:sp>
        <p:nvSpPr>
          <p:cNvPr id="102" name="Google Shape;102;g43dd0ca1cc_0_48: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3dd0ca1cc_0_10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 name="Google Shape;109;g43dd0ca1cc_0_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Compare trends between the linked search terms</a:t>
            </a:r>
            <a:endParaRPr sz="1200"/>
          </a:p>
          <a:p>
            <a:pPr indent="0" lvl="0" marL="0" marR="0" rtl="0" algn="l">
              <a:spcBef>
                <a:spcPts val="0"/>
              </a:spcBef>
              <a:spcAft>
                <a:spcPts val="0"/>
              </a:spcAft>
              <a:buNone/>
            </a:pPr>
            <a:r>
              <a:rPr lang="en-GB" sz="1200"/>
              <a:t>Explain the y-axis</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3dd0ca1cc_0_11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g43dd0ca1cc_0_1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Open with this famous quote</a:t>
            </a:r>
            <a:endParaRPr sz="1200"/>
          </a:p>
          <a:p>
            <a:pPr indent="0" lvl="0" marL="0" marR="0" rtl="0" algn="l">
              <a:spcBef>
                <a:spcPts val="0"/>
              </a:spcBef>
              <a:spcAft>
                <a:spcPts val="0"/>
              </a:spcAft>
              <a:buNone/>
            </a:pPr>
            <a:r>
              <a:rPr lang="en-GB" sz="1200"/>
              <a:t>Explain the flaws</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3dd0ca1c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3dd0ca1c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Simple high level to detailed description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3dd0ca1cc_0_10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g43dd0ca1cc_0_1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54" name="Shape 54"/>
        <p:cNvGrpSpPr/>
        <p:nvPr/>
      </p:nvGrpSpPr>
      <p:grpSpPr>
        <a:xfrm>
          <a:off x="0" y="0"/>
          <a:ext cx="0" cy="0"/>
          <a:chOff x="0" y="0"/>
          <a:chExt cx="0" cy="0"/>
        </a:xfrm>
      </p:grpSpPr>
      <p:cxnSp>
        <p:nvCxnSpPr>
          <p:cNvPr id="55" name="Google Shape;55;p14"/>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56" name="Google Shape;56;p14"/>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pic>
        <p:nvPicPr>
          <p:cNvPr descr="GA_primary_horiz_rev.png" id="57" name="Google Shape;57;p14"/>
          <p:cNvPicPr preferRelativeResize="0"/>
          <p:nvPr/>
        </p:nvPicPr>
        <p:blipFill rotWithShape="1">
          <a:blip r:embed="rId2">
            <a:alphaModFix/>
          </a:blip>
          <a:srcRect b="0" l="0" r="0" t="0"/>
          <a:stretch/>
        </p:blipFill>
        <p:spPr>
          <a:xfrm>
            <a:off x="394467" y="479995"/>
            <a:ext cx="1818600" cy="310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58" name="Shape 5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59" name="Shape 59"/>
        <p:cNvGrpSpPr/>
        <p:nvPr/>
      </p:nvGrpSpPr>
      <p:grpSpPr>
        <a:xfrm>
          <a:off x="0" y="0"/>
          <a:ext cx="0" cy="0"/>
          <a:chOff x="0" y="0"/>
          <a:chExt cx="0" cy="0"/>
        </a:xfrm>
      </p:grpSpPr>
      <p:cxnSp>
        <p:nvCxnSpPr>
          <p:cNvPr id="60" name="Google Shape;60;p16"/>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1" name="Google Shape;61;p16"/>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000000"/>
        </a:solidFill>
      </p:bgPr>
    </p:bg>
    <p:spTree>
      <p:nvGrpSpPr>
        <p:cNvPr id="62" name="Shape 62"/>
        <p:cNvGrpSpPr/>
        <p:nvPr/>
      </p:nvGrpSpPr>
      <p:grpSpPr>
        <a:xfrm>
          <a:off x="0" y="0"/>
          <a:ext cx="0" cy="0"/>
          <a:chOff x="0" y="0"/>
          <a:chExt cx="0" cy="0"/>
        </a:xfrm>
      </p:grpSpPr>
      <p:cxnSp>
        <p:nvCxnSpPr>
          <p:cNvPr id="63" name="Google Shape;63;p17"/>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4" name="Google Shape;64;p17"/>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cxnSp>
        <p:nvCxnSpPr>
          <p:cNvPr id="51" name="Google Shape;51;p13"/>
          <p:cNvCxnSpPr/>
          <p:nvPr/>
        </p:nvCxnSpPr>
        <p:spPr>
          <a:xfrm>
            <a:off x="446484" y="447261"/>
            <a:ext cx="8250900" cy="0"/>
          </a:xfrm>
          <a:prstGeom prst="straightConnector1">
            <a:avLst/>
          </a:prstGeom>
          <a:noFill/>
          <a:ln>
            <a:noFill/>
          </a:ln>
        </p:spPr>
      </p:cxnSp>
      <p:cxnSp>
        <p:nvCxnSpPr>
          <p:cNvPr id="52" name="Google Shape;52;p13"/>
          <p:cNvCxnSpPr/>
          <p:nvPr/>
        </p:nvCxnSpPr>
        <p:spPr>
          <a:xfrm>
            <a:off x="446484" y="858741"/>
            <a:ext cx="8250900" cy="0"/>
          </a:xfrm>
          <a:prstGeom prst="straightConnector1">
            <a:avLst/>
          </a:prstGeom>
          <a:noFill/>
          <a:ln>
            <a:noFill/>
          </a:ln>
        </p:spPr>
      </p:cxnSp>
      <p:sp>
        <p:nvSpPr>
          <p:cNvPr id="53" name="Google Shape;53;p1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t/>
            </a:r>
            <a:endParaRPr b="1" i="0" sz="2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www.ga.co/surve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33.png"/><Relationship Id="rId6"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cxnSp>
        <p:nvCxnSpPr>
          <p:cNvPr id="69" name="Google Shape;69;p18"/>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70" name="Google Shape;70;p18"/>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71" name="Google Shape;71;p18"/>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cap="none">
                <a:solidFill>
                  <a:schemeClr val="lt1"/>
                </a:solidFill>
                <a:latin typeface="Oswald"/>
                <a:ea typeface="Oswald"/>
                <a:cs typeface="Oswald"/>
                <a:sym typeface="Oswald"/>
              </a:rPr>
              <a:t>INTRODUCTION TO</a:t>
            </a:r>
            <a:br>
              <a:rPr b="1" lang="en-GB" sz="6800" cap="none">
                <a:solidFill>
                  <a:schemeClr val="lt1"/>
                </a:solidFill>
                <a:latin typeface="Oswald"/>
                <a:ea typeface="Oswald"/>
                <a:cs typeface="Oswald"/>
                <a:sym typeface="Oswald"/>
              </a:rPr>
            </a:br>
            <a:r>
              <a:rPr b="1" lang="en-GB" sz="6800" cap="none">
                <a:solidFill>
                  <a:schemeClr val="lt1"/>
                </a:solidFill>
                <a:latin typeface="Oswald"/>
                <a:ea typeface="Oswald"/>
                <a:cs typeface="Oswald"/>
                <a:sym typeface="Oswald"/>
              </a:rPr>
              <a:t>DATA SCIENCE</a:t>
            </a:r>
            <a:endParaRPr b="1" sz="6800" cap="none">
              <a:solidFill>
                <a:schemeClr val="lt1"/>
              </a:solidFill>
              <a:latin typeface="Oswald"/>
              <a:ea typeface="Oswald"/>
              <a:cs typeface="Oswald"/>
              <a:sym typeface="Oswald"/>
            </a:endParaRPr>
          </a:p>
        </p:txBody>
      </p:sp>
      <p:sp>
        <p:nvSpPr>
          <p:cNvPr id="72" name="Google Shape;72;p18"/>
          <p:cNvSpPr/>
          <p:nvPr/>
        </p:nvSpPr>
        <p:spPr>
          <a:xfrm>
            <a:off x="446484" y="4347376"/>
            <a:ext cx="8250900" cy="5679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GB" sz="1700">
                <a:solidFill>
                  <a:srgbClr val="FFFFFF"/>
                </a:solidFill>
                <a:latin typeface="Georgia"/>
                <a:ea typeface="Georgia"/>
                <a:cs typeface="Georgia"/>
                <a:sym typeface="Georgia"/>
              </a:rPr>
              <a:t>Nicholas Russo</a:t>
            </a:r>
            <a:endParaRPr sz="1700">
              <a:solidFill>
                <a:srgbClr val="FFFFFF"/>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cxnSp>
        <p:nvCxnSpPr>
          <p:cNvPr id="143" name="Google Shape;143;p27"/>
          <p:cNvCxnSpPr/>
          <p:nvPr/>
        </p:nvCxnSpPr>
        <p:spPr>
          <a:xfrm>
            <a:off x="446484" y="447261"/>
            <a:ext cx="8250900" cy="0"/>
          </a:xfrm>
          <a:prstGeom prst="straightConnector1">
            <a:avLst/>
          </a:prstGeom>
          <a:noFill/>
          <a:ln>
            <a:noFill/>
          </a:ln>
        </p:spPr>
      </p:cxnSp>
      <p:cxnSp>
        <p:nvCxnSpPr>
          <p:cNvPr id="144" name="Google Shape;144;p27"/>
          <p:cNvCxnSpPr/>
          <p:nvPr/>
        </p:nvCxnSpPr>
        <p:spPr>
          <a:xfrm>
            <a:off x="446484" y="858741"/>
            <a:ext cx="8250900" cy="0"/>
          </a:xfrm>
          <a:prstGeom prst="straightConnector1">
            <a:avLst/>
          </a:prstGeom>
          <a:noFill/>
          <a:ln>
            <a:noFill/>
          </a:ln>
        </p:spPr>
      </p:cxnSp>
      <p:sp>
        <p:nvSpPr>
          <p:cNvPr id="145" name="Google Shape;145;p2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 SCIENCE?</a:t>
            </a:r>
            <a:endParaRPr b="1" sz="2000" cap="none">
              <a:solidFill>
                <a:srgbClr val="000000"/>
              </a:solidFill>
              <a:latin typeface="Oswald"/>
              <a:ea typeface="Oswald"/>
              <a:cs typeface="Oswald"/>
              <a:sym typeface="Oswald"/>
            </a:endParaRPr>
          </a:p>
        </p:txBody>
      </p:sp>
      <p:pic>
        <p:nvPicPr>
          <p:cNvPr id="146" name="Google Shape;146;p27"/>
          <p:cNvPicPr preferRelativeResize="0"/>
          <p:nvPr/>
        </p:nvPicPr>
        <p:blipFill>
          <a:blip r:embed="rId3">
            <a:alphaModFix/>
          </a:blip>
          <a:stretch>
            <a:fillRect/>
          </a:stretch>
        </p:blipFill>
        <p:spPr>
          <a:xfrm>
            <a:off x="4434125" y="397950"/>
            <a:ext cx="4263251" cy="4591451"/>
          </a:xfrm>
          <a:prstGeom prst="rect">
            <a:avLst/>
          </a:prstGeom>
          <a:noFill/>
          <a:ln>
            <a:noFill/>
          </a:ln>
        </p:spPr>
      </p:pic>
      <p:pic>
        <p:nvPicPr>
          <p:cNvPr id="147" name="Google Shape;147;p27"/>
          <p:cNvPicPr preferRelativeResize="0"/>
          <p:nvPr/>
        </p:nvPicPr>
        <p:blipFill>
          <a:blip r:embed="rId4">
            <a:alphaModFix/>
          </a:blip>
          <a:stretch>
            <a:fillRect/>
          </a:stretch>
        </p:blipFill>
        <p:spPr>
          <a:xfrm>
            <a:off x="446475" y="1139150"/>
            <a:ext cx="3436151" cy="3316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p:nvPr/>
        </p:nvSpPr>
        <p:spPr>
          <a:xfrm>
            <a:off x="446475" y="1176199"/>
            <a:ext cx="8250900" cy="2098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HOW IS DATA SCIENCE  </a:t>
            </a:r>
            <a:endParaRPr b="1" sz="6300" cap="none">
              <a:solidFill>
                <a:srgbClr val="FFFFFF"/>
              </a:solidFill>
              <a:latin typeface="Oswald"/>
              <a:ea typeface="Oswald"/>
              <a:cs typeface="Oswald"/>
              <a:sym typeface="Oswald"/>
            </a:endParaRPr>
          </a:p>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USED?</a:t>
            </a:r>
            <a:endParaRPr b="1" sz="6300" cap="none">
              <a:solidFill>
                <a:srgbClr val="FFFFFF"/>
              </a:solidFill>
              <a:latin typeface="Oswald"/>
              <a:ea typeface="Oswald"/>
              <a:cs typeface="Oswald"/>
              <a:sym typeface="Oswald"/>
            </a:endParaRPr>
          </a:p>
        </p:txBody>
      </p:sp>
      <p:cxnSp>
        <p:nvCxnSpPr>
          <p:cNvPr id="153" name="Google Shape;153;p28"/>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154" name="Google Shape;154;p28"/>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155" name="Google Shape;155;p2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FFFFFF"/>
                </a:solidFill>
                <a:latin typeface="Oswald"/>
                <a:ea typeface="Oswald"/>
                <a:cs typeface="Oswald"/>
                <a:sym typeface="Oswald"/>
              </a:rPr>
              <a:t>INTRODUCTION TO DATA SCIENCE</a:t>
            </a:r>
            <a:endParaRPr b="1" sz="2000" cap="none">
              <a:solidFill>
                <a:srgbClr val="FFFFFF"/>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9"/>
          <p:cNvPicPr preferRelativeResize="0"/>
          <p:nvPr/>
        </p:nvPicPr>
        <p:blipFill>
          <a:blip r:embed="rId3">
            <a:alphaModFix/>
          </a:blip>
          <a:stretch>
            <a:fillRect/>
          </a:stretch>
        </p:blipFill>
        <p:spPr>
          <a:xfrm>
            <a:off x="3790325" y="152400"/>
            <a:ext cx="4938550" cy="4601600"/>
          </a:xfrm>
          <a:prstGeom prst="rect">
            <a:avLst/>
          </a:prstGeom>
          <a:noFill/>
          <a:ln>
            <a:noFill/>
          </a:ln>
        </p:spPr>
      </p:pic>
      <p:sp>
        <p:nvSpPr>
          <p:cNvPr id="161" name="Google Shape;161;p29"/>
          <p:cNvSpPr txBox="1"/>
          <p:nvPr/>
        </p:nvSpPr>
        <p:spPr>
          <a:xfrm>
            <a:off x="3860550" y="4820175"/>
            <a:ext cx="46659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Image: https://www.domo.com/blog/data-never-sleeps-6/</a:t>
            </a:r>
            <a:endParaRPr sz="800"/>
          </a:p>
        </p:txBody>
      </p:sp>
      <p:sp>
        <p:nvSpPr>
          <p:cNvPr id="162" name="Google Shape;162;p2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a:t>
            </a:r>
            <a:endParaRPr b="1" sz="2000" cap="none">
              <a:solidFill>
                <a:srgbClr val="000000"/>
              </a:solidFill>
              <a:latin typeface="Oswald"/>
              <a:ea typeface="Oswald"/>
              <a:cs typeface="Oswald"/>
              <a:sym typeface="Oswald"/>
            </a:endParaRPr>
          </a:p>
        </p:txBody>
      </p:sp>
      <p:sp>
        <p:nvSpPr>
          <p:cNvPr id="163" name="Google Shape;163;p29"/>
          <p:cNvSpPr/>
          <p:nvPr/>
        </p:nvSpPr>
        <p:spPr>
          <a:xfrm>
            <a:off x="446475" y="1255825"/>
            <a:ext cx="2994900" cy="21414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The Four 4 V’s of </a:t>
            </a:r>
            <a:r>
              <a:rPr b="1" lang="en-GB" sz="2000" cap="none">
                <a:solidFill>
                  <a:srgbClr val="000000"/>
                </a:solidFill>
                <a:latin typeface="Oswald"/>
                <a:ea typeface="Oswald"/>
                <a:cs typeface="Oswald"/>
                <a:sym typeface="Oswald"/>
              </a:rPr>
              <a:t>D</a:t>
            </a:r>
            <a:r>
              <a:rPr b="1" lang="en-GB" sz="2000">
                <a:latin typeface="Oswald"/>
                <a:ea typeface="Oswald"/>
                <a:cs typeface="Oswald"/>
                <a:sym typeface="Oswald"/>
              </a:rPr>
              <a:t>ata</a:t>
            </a:r>
            <a:r>
              <a:rPr b="1" lang="en-GB" sz="2000" cap="none">
                <a:solidFill>
                  <a:srgbClr val="000000"/>
                </a:solidFill>
                <a:latin typeface="Oswald"/>
                <a:ea typeface="Oswald"/>
                <a:cs typeface="Oswald"/>
                <a:sym typeface="Oswald"/>
              </a:rPr>
              <a:t>?</a:t>
            </a:r>
            <a:endParaRPr b="1" sz="2000" cap="none">
              <a:solidFill>
                <a:srgbClr val="000000"/>
              </a:solidFill>
              <a:latin typeface="Oswald"/>
              <a:ea typeface="Oswald"/>
              <a:cs typeface="Oswald"/>
              <a:sym typeface="Oswald"/>
            </a:endParaRPr>
          </a:p>
          <a:p>
            <a:pPr indent="0" lvl="0" marL="0" marR="0" rtl="0" algn="l">
              <a:lnSpc>
                <a:spcPct val="114285"/>
              </a:lnSpc>
              <a:spcBef>
                <a:spcPts val="0"/>
              </a:spcBef>
              <a:spcAft>
                <a:spcPts val="0"/>
              </a:spcAft>
              <a:buNone/>
            </a:pPr>
            <a:r>
              <a:t/>
            </a:r>
            <a:endParaRPr b="1" sz="20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Volume</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Veracity</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Variety</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Velocity</a:t>
            </a:r>
            <a:endParaRPr b="1" sz="1800">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cxnSp>
        <p:nvCxnSpPr>
          <p:cNvPr id="168" name="Google Shape;168;p30"/>
          <p:cNvCxnSpPr/>
          <p:nvPr/>
        </p:nvCxnSpPr>
        <p:spPr>
          <a:xfrm>
            <a:off x="446484" y="447261"/>
            <a:ext cx="8250900" cy="0"/>
          </a:xfrm>
          <a:prstGeom prst="straightConnector1">
            <a:avLst/>
          </a:prstGeom>
          <a:noFill/>
          <a:ln>
            <a:noFill/>
          </a:ln>
        </p:spPr>
      </p:cxnSp>
      <p:cxnSp>
        <p:nvCxnSpPr>
          <p:cNvPr id="169" name="Google Shape;169;p30"/>
          <p:cNvCxnSpPr/>
          <p:nvPr/>
        </p:nvCxnSpPr>
        <p:spPr>
          <a:xfrm>
            <a:off x="446484" y="858741"/>
            <a:ext cx="8250900" cy="0"/>
          </a:xfrm>
          <a:prstGeom prst="straightConnector1">
            <a:avLst/>
          </a:prstGeom>
          <a:noFill/>
          <a:ln>
            <a:noFill/>
          </a:ln>
        </p:spPr>
      </p:cxnSp>
      <p:sp>
        <p:nvSpPr>
          <p:cNvPr id="170" name="Google Shape;170;p30"/>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171" name="Google Shape;171;p30"/>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“TARGET KNEW I WAS PREGNANT”</a:t>
            </a:r>
            <a:endParaRPr b="1" sz="3800" u="none" cap="none" strike="noStrike">
              <a:solidFill>
                <a:srgbClr val="0C0C0C"/>
              </a:solidFill>
              <a:latin typeface="Oswald"/>
              <a:ea typeface="Oswald"/>
              <a:cs typeface="Oswald"/>
              <a:sym typeface="Oswald"/>
            </a:endParaRPr>
          </a:p>
        </p:txBody>
      </p:sp>
      <p:sp>
        <p:nvSpPr>
          <p:cNvPr id="172" name="Google Shape;172;p30"/>
          <p:cNvSpPr/>
          <p:nvPr/>
        </p:nvSpPr>
        <p:spPr>
          <a:xfrm>
            <a:off x="446484" y="1832102"/>
            <a:ext cx="58143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DS team analyzed buying patterns of women on baby registries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Trends emerged:</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Specific lotions and vitamins in 2</a:t>
            </a:r>
            <a:r>
              <a:rPr baseline="30000" i="0" lang="en-GB" sz="1800" u="none" cap="none" strike="noStrike">
                <a:solidFill>
                  <a:srgbClr val="000000"/>
                </a:solidFill>
                <a:latin typeface="Georgia"/>
                <a:ea typeface="Georgia"/>
                <a:cs typeface="Georgia"/>
                <a:sym typeface="Georgia"/>
              </a:rPr>
              <a:t>nd</a:t>
            </a:r>
            <a:r>
              <a:rPr i="0" lang="en-GB" sz="1800" u="none" cap="none" strike="noStrike">
                <a:solidFill>
                  <a:srgbClr val="000000"/>
                </a:solidFill>
                <a:latin typeface="Georgia"/>
                <a:ea typeface="Georgia"/>
                <a:cs typeface="Georgia"/>
                <a:sym typeface="Georgia"/>
              </a:rPr>
              <a:t> trimester</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Switch to scent-free products in 3</a:t>
            </a:r>
            <a:r>
              <a:rPr baseline="30000" i="0" lang="en-GB" sz="1800" u="none" cap="none" strike="noStrike">
                <a:solidFill>
                  <a:srgbClr val="000000"/>
                </a:solidFill>
                <a:latin typeface="Georgia"/>
                <a:ea typeface="Georgia"/>
                <a:cs typeface="Georgia"/>
                <a:sym typeface="Georgia"/>
              </a:rPr>
              <a:t>rd</a:t>
            </a:r>
            <a:r>
              <a:rPr i="0" lang="en-GB" sz="1800" u="none" cap="none" strike="noStrike">
                <a:solidFill>
                  <a:srgbClr val="000000"/>
                </a:solidFill>
                <a:latin typeface="Georgia"/>
                <a:ea typeface="Georgia"/>
                <a:cs typeface="Georgia"/>
                <a:sym typeface="Georgia"/>
              </a:rPr>
              <a:t> trimester</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Colored items signifying gender</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Marketing team used this data to send coupons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Some family surprises…</a:t>
            </a:r>
            <a:endParaRPr i="0" sz="1800" u="none" cap="none" strike="noStrike">
              <a:solidFill>
                <a:srgbClr val="FFFFFF"/>
              </a:solidFill>
              <a:latin typeface="Georgia"/>
              <a:ea typeface="Georgia"/>
              <a:cs typeface="Georgia"/>
              <a:sym typeface="Georgia"/>
            </a:endParaRPr>
          </a:p>
          <a:p>
            <a:pPr indent="-38100" lvl="8" marL="127000" marR="0" rtl="0" algn="l">
              <a:lnSpc>
                <a:spcPct val="11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the-incredible-story-of-how-target-exposed-a-teen-girls-pregnancy.jpg" id="173" name="Google Shape;173;p30"/>
          <p:cNvPicPr preferRelativeResize="0"/>
          <p:nvPr/>
        </p:nvPicPr>
        <p:blipFill rotWithShape="1">
          <a:blip r:embed="rId3">
            <a:alphaModFix/>
          </a:blip>
          <a:srcRect b="0" l="0" r="0" t="0"/>
          <a:stretch/>
        </p:blipFill>
        <p:spPr>
          <a:xfrm>
            <a:off x="5742367" y="2537641"/>
            <a:ext cx="2955300" cy="2222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cxnSp>
        <p:nvCxnSpPr>
          <p:cNvPr id="178" name="Google Shape;178;p31"/>
          <p:cNvCxnSpPr/>
          <p:nvPr/>
        </p:nvCxnSpPr>
        <p:spPr>
          <a:xfrm>
            <a:off x="446484" y="447261"/>
            <a:ext cx="8250900" cy="0"/>
          </a:xfrm>
          <a:prstGeom prst="straightConnector1">
            <a:avLst/>
          </a:prstGeom>
          <a:noFill/>
          <a:ln>
            <a:noFill/>
          </a:ln>
        </p:spPr>
      </p:cxnSp>
      <p:cxnSp>
        <p:nvCxnSpPr>
          <p:cNvPr id="179" name="Google Shape;179;p31"/>
          <p:cNvCxnSpPr/>
          <p:nvPr/>
        </p:nvCxnSpPr>
        <p:spPr>
          <a:xfrm>
            <a:off x="446484" y="858741"/>
            <a:ext cx="8250900" cy="0"/>
          </a:xfrm>
          <a:prstGeom prst="straightConnector1">
            <a:avLst/>
          </a:prstGeom>
          <a:noFill/>
          <a:ln>
            <a:noFill/>
          </a:ln>
        </p:spPr>
      </p:cxnSp>
      <p:sp>
        <p:nvSpPr>
          <p:cNvPr id="180" name="Google Shape;180;p3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181" name="Google Shape;181;p31"/>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NETFLIX PROGRAMMING DECISIONS</a:t>
            </a:r>
            <a:endParaRPr b="1" sz="3800" u="none" cap="none" strike="noStrike">
              <a:solidFill>
                <a:srgbClr val="0C0C0C"/>
              </a:solidFill>
              <a:latin typeface="Oswald"/>
              <a:ea typeface="Oswald"/>
              <a:cs typeface="Oswald"/>
              <a:sym typeface="Oswald"/>
            </a:endParaRPr>
          </a:p>
        </p:txBody>
      </p:sp>
      <p:sp>
        <p:nvSpPr>
          <p:cNvPr id="182" name="Google Shape;182;p31"/>
          <p:cNvSpPr/>
          <p:nvPr/>
        </p:nvSpPr>
        <p:spPr>
          <a:xfrm>
            <a:off x="446484" y="1832102"/>
            <a:ext cx="58143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Features:</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When user watches and for how long</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Where and on what device the user is watching</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Rewinds, pauses, fast-forwards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Same categorization for current programming used</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to determine new content</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(Animated / Comedy / 18-29 / Cynical / 30 min / etc.)</a:t>
            </a:r>
            <a:endParaRPr sz="1000">
              <a:latin typeface="Georgia"/>
              <a:ea typeface="Georgia"/>
              <a:cs typeface="Georgia"/>
              <a:sym typeface="Georgia"/>
            </a:endParaRPr>
          </a:p>
          <a:p>
            <a:pPr indent="-38100" lvl="8" marL="127000" marR="0" rtl="0" algn="l">
              <a:lnSpc>
                <a:spcPct val="11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Netflix-Old-Logo.png" id="183" name="Google Shape;183;p31"/>
          <p:cNvPicPr preferRelativeResize="0"/>
          <p:nvPr/>
        </p:nvPicPr>
        <p:blipFill rotWithShape="1">
          <a:blip r:embed="rId3">
            <a:alphaModFix/>
          </a:blip>
          <a:srcRect b="0" l="0" r="0" t="0"/>
          <a:stretch/>
        </p:blipFill>
        <p:spPr>
          <a:xfrm>
            <a:off x="6260671" y="1688227"/>
            <a:ext cx="2685300" cy="2685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p:nvPr/>
        </p:nvSpPr>
        <p:spPr>
          <a:xfrm>
            <a:off x="413409" y="5077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Data Science Tools</a:t>
            </a:r>
            <a:endParaRPr b="1" sz="2000" cap="none">
              <a:solidFill>
                <a:srgbClr val="000000"/>
              </a:solidFill>
              <a:latin typeface="Oswald"/>
              <a:ea typeface="Oswald"/>
              <a:cs typeface="Oswald"/>
              <a:sym typeface="Oswald"/>
            </a:endParaRPr>
          </a:p>
        </p:txBody>
      </p:sp>
      <p:pic>
        <p:nvPicPr>
          <p:cNvPr id="189" name="Google Shape;189;p32"/>
          <p:cNvPicPr preferRelativeResize="0"/>
          <p:nvPr/>
        </p:nvPicPr>
        <p:blipFill>
          <a:blip r:embed="rId3">
            <a:alphaModFix/>
          </a:blip>
          <a:stretch>
            <a:fillRect/>
          </a:stretch>
        </p:blipFill>
        <p:spPr>
          <a:xfrm>
            <a:off x="743975" y="1409700"/>
            <a:ext cx="3348200" cy="1162050"/>
          </a:xfrm>
          <a:prstGeom prst="rect">
            <a:avLst/>
          </a:prstGeom>
          <a:noFill/>
          <a:ln>
            <a:noFill/>
          </a:ln>
        </p:spPr>
      </p:pic>
      <p:pic>
        <p:nvPicPr>
          <p:cNvPr id="190" name="Google Shape;190;p32"/>
          <p:cNvPicPr preferRelativeResize="0"/>
          <p:nvPr/>
        </p:nvPicPr>
        <p:blipFill>
          <a:blip r:embed="rId4">
            <a:alphaModFix/>
          </a:blip>
          <a:stretch>
            <a:fillRect/>
          </a:stretch>
        </p:blipFill>
        <p:spPr>
          <a:xfrm>
            <a:off x="743963" y="2819348"/>
            <a:ext cx="2952750" cy="1552575"/>
          </a:xfrm>
          <a:prstGeom prst="rect">
            <a:avLst/>
          </a:prstGeom>
          <a:noFill/>
          <a:ln>
            <a:noFill/>
          </a:ln>
        </p:spPr>
      </p:pic>
      <p:pic>
        <p:nvPicPr>
          <p:cNvPr id="191" name="Google Shape;191;p32"/>
          <p:cNvPicPr preferRelativeResize="0"/>
          <p:nvPr/>
        </p:nvPicPr>
        <p:blipFill>
          <a:blip r:embed="rId5">
            <a:alphaModFix/>
          </a:blip>
          <a:stretch>
            <a:fillRect/>
          </a:stretch>
        </p:blipFill>
        <p:spPr>
          <a:xfrm>
            <a:off x="4424100" y="1409700"/>
            <a:ext cx="4565475" cy="327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798600" y="959625"/>
            <a:ext cx="7458551" cy="3810874"/>
          </a:xfrm>
          <a:prstGeom prst="rect">
            <a:avLst/>
          </a:prstGeom>
          <a:noFill/>
          <a:ln>
            <a:noFill/>
          </a:ln>
        </p:spPr>
      </p:pic>
      <p:sp>
        <p:nvSpPr>
          <p:cNvPr id="197" name="Google Shape;197;p33"/>
          <p:cNvSpPr/>
          <p:nvPr/>
        </p:nvSpPr>
        <p:spPr>
          <a:xfrm>
            <a:off x="446484" y="4426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Data Science Toolkit - Expanded</a:t>
            </a:r>
            <a:endParaRPr b="1" sz="2000">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cxnSp>
        <p:nvCxnSpPr>
          <p:cNvPr id="202" name="Google Shape;202;p34"/>
          <p:cNvCxnSpPr/>
          <p:nvPr/>
        </p:nvCxnSpPr>
        <p:spPr>
          <a:xfrm>
            <a:off x="446484" y="447261"/>
            <a:ext cx="8250900" cy="0"/>
          </a:xfrm>
          <a:prstGeom prst="straightConnector1">
            <a:avLst/>
          </a:prstGeom>
          <a:noFill/>
          <a:ln>
            <a:noFill/>
          </a:ln>
        </p:spPr>
      </p:cxnSp>
      <p:cxnSp>
        <p:nvCxnSpPr>
          <p:cNvPr id="203" name="Google Shape;203;p34"/>
          <p:cNvCxnSpPr/>
          <p:nvPr/>
        </p:nvCxnSpPr>
        <p:spPr>
          <a:xfrm>
            <a:off x="446484" y="858741"/>
            <a:ext cx="8250900" cy="0"/>
          </a:xfrm>
          <a:prstGeom prst="straightConnector1">
            <a:avLst/>
          </a:prstGeom>
          <a:noFill/>
          <a:ln>
            <a:noFill/>
          </a:ln>
        </p:spPr>
      </p:cxnSp>
      <p:sp>
        <p:nvSpPr>
          <p:cNvPr id="204" name="Google Shape;204;p3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05" name="Google Shape;205;p34"/>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FEATURES</a:t>
            </a:r>
            <a:endParaRPr b="1" sz="3800" u="none" cap="none" strike="noStrike">
              <a:solidFill>
                <a:srgbClr val="0C0C0C"/>
              </a:solidFill>
              <a:latin typeface="Oswald"/>
              <a:ea typeface="Oswald"/>
              <a:cs typeface="Oswald"/>
              <a:sym typeface="Oswald"/>
            </a:endParaRPr>
          </a:p>
        </p:txBody>
      </p:sp>
      <p:sp>
        <p:nvSpPr>
          <p:cNvPr id="206" name="Google Shape;206;p34"/>
          <p:cNvSpPr/>
          <p:nvPr/>
        </p:nvSpPr>
        <p:spPr>
          <a:xfrm>
            <a:off x="446484" y="1671088"/>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Functions: values in, value out</a:t>
            </a:r>
            <a:endParaRPr sz="1000">
              <a:latin typeface="Georgia"/>
              <a:ea typeface="Georgia"/>
              <a:cs typeface="Georgia"/>
              <a:sym typeface="Georgia"/>
            </a:endParaRPr>
          </a:p>
          <a:p>
            <a:pPr indent="0" lvl="7" marL="2247900" marR="0" rtl="0" algn="l">
              <a:lnSpc>
                <a:spcPct val="130000"/>
              </a:lnSpc>
              <a:spcBef>
                <a:spcPts val="300"/>
              </a:spcBef>
              <a:spcAft>
                <a:spcPts val="0"/>
              </a:spcAft>
              <a:buNone/>
            </a:pPr>
            <a:r>
              <a:rPr i="0" lang="en-GB" sz="2800" u="none" cap="none" strike="noStrike">
                <a:solidFill>
                  <a:srgbClr val="000000"/>
                </a:solidFill>
                <a:latin typeface="Georgia"/>
                <a:ea typeface="Georgia"/>
                <a:cs typeface="Georgia"/>
                <a:sym typeface="Georgia"/>
              </a:rPr>
              <a:t>	</a:t>
            </a:r>
            <a:r>
              <a:rPr i="1" lang="en-GB" sz="2800" u="none" cap="none" strike="noStrike">
                <a:solidFill>
                  <a:srgbClr val="000000"/>
                </a:solidFill>
                <a:latin typeface="Georgia"/>
                <a:ea typeface="Georgia"/>
                <a:cs typeface="Georgia"/>
                <a:sym typeface="Georgia"/>
              </a:rPr>
              <a:t>y = f(x</a:t>
            </a:r>
            <a:r>
              <a:rPr baseline="-25000" i="1" lang="en-GB" sz="2800" u="none" cap="none" strike="noStrike">
                <a:solidFill>
                  <a:srgbClr val="000000"/>
                </a:solidFill>
                <a:latin typeface="Georgia"/>
                <a:ea typeface="Georgia"/>
                <a:cs typeface="Georgia"/>
                <a:sym typeface="Georgia"/>
              </a:rPr>
              <a:t>1</a:t>
            </a:r>
            <a:r>
              <a:rPr i="1" lang="en-GB" sz="2800" u="none" cap="none" strike="noStrike">
                <a:solidFill>
                  <a:srgbClr val="000000"/>
                </a:solidFill>
                <a:latin typeface="Georgia"/>
                <a:ea typeface="Georgia"/>
                <a:cs typeface="Georgia"/>
                <a:sym typeface="Georgia"/>
              </a:rPr>
              <a:t>, x</a:t>
            </a:r>
            <a:r>
              <a:rPr baseline="-25000" i="1" lang="en-GB" sz="2800" u="none" cap="none" strike="noStrike">
                <a:solidFill>
                  <a:srgbClr val="000000"/>
                </a:solidFill>
                <a:latin typeface="Georgia"/>
                <a:ea typeface="Georgia"/>
                <a:cs typeface="Georgia"/>
                <a:sym typeface="Georgia"/>
              </a:rPr>
              <a:t>2</a:t>
            </a:r>
            <a:r>
              <a:rPr i="1" lang="en-GB" sz="2800" u="none" cap="none" strike="noStrike">
                <a:solidFill>
                  <a:srgbClr val="000000"/>
                </a:solidFill>
                <a:latin typeface="Georgia"/>
                <a:ea typeface="Georgia"/>
                <a:cs typeface="Georgia"/>
                <a:sym typeface="Georgia"/>
              </a:rPr>
              <a:t>, x</a:t>
            </a:r>
            <a:r>
              <a:rPr baseline="-25000" i="1" lang="en-GB" sz="2800" u="none" cap="none" strike="noStrike">
                <a:solidFill>
                  <a:srgbClr val="000000"/>
                </a:solidFill>
                <a:latin typeface="Georgia"/>
                <a:ea typeface="Georgia"/>
                <a:cs typeface="Georgia"/>
                <a:sym typeface="Georgia"/>
              </a:rPr>
              <a:t>3</a:t>
            </a:r>
            <a:r>
              <a:rPr i="1" lang="en-GB" sz="2800" u="none" cap="none" strike="noStrike">
                <a:solidFill>
                  <a:srgbClr val="000000"/>
                </a:solidFill>
                <a:latin typeface="Georgia"/>
                <a:ea typeface="Georgia"/>
                <a:cs typeface="Georgia"/>
                <a:sym typeface="Georgia"/>
              </a:rPr>
              <a: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x</a:t>
            </a:r>
            <a:r>
              <a:rPr i="0" lang="en-GB" sz="1800" u="none" cap="none" strike="noStrike">
                <a:solidFill>
                  <a:srgbClr val="000000"/>
                </a:solidFill>
                <a:latin typeface="Georgia"/>
                <a:ea typeface="Georgia"/>
                <a:cs typeface="Georgia"/>
                <a:sym typeface="Georgia"/>
              </a:rPr>
              <a:t>: independent variable(s)   (input)</a:t>
            </a:r>
            <a:endParaRPr i="1"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y</a:t>
            </a:r>
            <a:r>
              <a:rPr i="0" lang="en-GB" sz="1800" u="none" cap="none" strike="noStrike">
                <a:solidFill>
                  <a:srgbClr val="000000"/>
                </a:solidFill>
                <a:latin typeface="Georgia"/>
                <a:ea typeface="Georgia"/>
                <a:cs typeface="Georgia"/>
                <a:sym typeface="Georgia"/>
              </a:rPr>
              <a:t>: dependent variable  (output)</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y </a:t>
            </a:r>
            <a:r>
              <a:rPr i="0" lang="en-GB" sz="1800" u="none" cap="none" strike="noStrike">
                <a:solidFill>
                  <a:srgbClr val="000000"/>
                </a:solidFill>
                <a:latin typeface="Georgia"/>
                <a:ea typeface="Georgia"/>
                <a:cs typeface="Georgia"/>
                <a:sym typeface="Georgia"/>
              </a:rPr>
              <a:t>can be specific value, binary Yes/No, 0 to 1 confidence, categories…</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i="0" lang="en-GB" sz="1800" u="none" cap="none" strike="noStrike">
                <a:solidFill>
                  <a:srgbClr val="000000"/>
                </a:solidFill>
                <a:latin typeface="Georgia"/>
                <a:ea typeface="Georgia"/>
                <a:cs typeface="Georgia"/>
                <a:sym typeface="Georgia"/>
              </a:rPr>
              <a:t>Other names for </a:t>
            </a:r>
            <a:r>
              <a:rPr i="1" lang="en-GB" sz="1800" u="none" cap="none" strike="noStrike">
                <a:solidFill>
                  <a:srgbClr val="000000"/>
                </a:solidFill>
                <a:latin typeface="Georgia"/>
                <a:ea typeface="Georgia"/>
                <a:cs typeface="Georgia"/>
                <a:sym typeface="Georgia"/>
              </a:rPr>
              <a:t>x</a:t>
            </a:r>
            <a:r>
              <a:rPr i="0" lang="en-GB" sz="1800" u="none" cap="none" strike="noStrike">
                <a:solidFill>
                  <a:srgbClr val="000000"/>
                </a:solidFill>
                <a:latin typeface="Georgia"/>
                <a:ea typeface="Georgia"/>
                <a:cs typeface="Georgia"/>
                <a:sym typeface="Georgia"/>
              </a:rPr>
              <a:t>: predictor, regressor, explanatory variable, </a:t>
            </a:r>
            <a:r>
              <a:rPr b="1" i="0" lang="en-GB" sz="1800" u="sng" cap="none" strike="noStrike">
                <a:solidFill>
                  <a:srgbClr val="000000"/>
                </a:solidFill>
                <a:latin typeface="Georgia"/>
                <a:ea typeface="Georgia"/>
                <a:cs typeface="Georgia"/>
                <a:sym typeface="Georgia"/>
              </a:rPr>
              <a:t>feature</a:t>
            </a:r>
            <a:endParaRPr b="1"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i="0" lang="en-GB" sz="1800" u="none" cap="none" strike="noStrike">
                <a:solidFill>
                  <a:srgbClr val="000000"/>
                </a:solidFill>
                <a:latin typeface="Georgia"/>
                <a:ea typeface="Georgia"/>
                <a:cs typeface="Georgia"/>
                <a:sym typeface="Georgia"/>
              </a:rPr>
              <a:t>Other names for </a:t>
            </a:r>
            <a:r>
              <a:rPr b="1" i="1" lang="en-GB" sz="1800" u="none" cap="none" strike="noStrike">
                <a:solidFill>
                  <a:srgbClr val="000000"/>
                </a:solidFill>
                <a:latin typeface="Georgia"/>
                <a:ea typeface="Georgia"/>
                <a:cs typeface="Georgia"/>
                <a:sym typeface="Georgia"/>
              </a:rPr>
              <a:t>y</a:t>
            </a:r>
            <a:r>
              <a:rPr b="1" i="0" lang="en-GB" sz="1800" u="none" cap="none" strike="noStrike">
                <a:solidFill>
                  <a:srgbClr val="000000"/>
                </a:solidFill>
                <a:latin typeface="Georgia"/>
                <a:ea typeface="Georgia"/>
                <a:cs typeface="Georgia"/>
                <a:sym typeface="Georgia"/>
              </a:rPr>
              <a:t>: response, regressand, explained variable, outcome, </a:t>
            </a:r>
            <a:r>
              <a:rPr b="1" i="0" lang="en-GB" sz="1800" u="sng" cap="none" strike="noStrike">
                <a:solidFill>
                  <a:srgbClr val="000000"/>
                </a:solidFill>
                <a:latin typeface="Georgia"/>
                <a:ea typeface="Georgia"/>
                <a:cs typeface="Georgia"/>
                <a:sym typeface="Georgia"/>
              </a:rPr>
              <a:t>label</a:t>
            </a:r>
            <a:endParaRPr b="1" i="0" sz="1800" u="sng" cap="none" strike="noStrike">
              <a:solidFill>
                <a:srgbClr val="FFFFFF"/>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cxnSp>
        <p:nvCxnSpPr>
          <p:cNvPr id="211" name="Google Shape;211;p35"/>
          <p:cNvCxnSpPr/>
          <p:nvPr/>
        </p:nvCxnSpPr>
        <p:spPr>
          <a:xfrm>
            <a:off x="446484" y="447261"/>
            <a:ext cx="8250900" cy="0"/>
          </a:xfrm>
          <a:prstGeom prst="straightConnector1">
            <a:avLst/>
          </a:prstGeom>
          <a:noFill/>
          <a:ln>
            <a:noFill/>
          </a:ln>
        </p:spPr>
      </p:cxnSp>
      <p:cxnSp>
        <p:nvCxnSpPr>
          <p:cNvPr id="212" name="Google Shape;212;p35"/>
          <p:cNvCxnSpPr/>
          <p:nvPr/>
        </p:nvCxnSpPr>
        <p:spPr>
          <a:xfrm>
            <a:off x="446484" y="858741"/>
            <a:ext cx="8250900" cy="0"/>
          </a:xfrm>
          <a:prstGeom prst="straightConnector1">
            <a:avLst/>
          </a:prstGeom>
          <a:noFill/>
          <a:ln>
            <a:noFill/>
          </a:ln>
        </p:spPr>
      </p:cxnSp>
      <p:sp>
        <p:nvSpPr>
          <p:cNvPr id="213" name="Google Shape;213;p3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14" name="Google Shape;214;p35"/>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CONTINUOUS VS. CATEGORICAL</a:t>
            </a:r>
            <a:endParaRPr b="1" sz="3800" u="none" cap="none" strike="noStrike">
              <a:solidFill>
                <a:srgbClr val="0C0C0C"/>
              </a:solidFill>
              <a:latin typeface="Oswald"/>
              <a:ea typeface="Oswald"/>
              <a:cs typeface="Oswald"/>
              <a:sym typeface="Oswald"/>
            </a:endParaRPr>
          </a:p>
        </p:txBody>
      </p:sp>
      <p:pic>
        <p:nvPicPr>
          <p:cNvPr descr="Screen Shot 2016-09-12 at 10.57.54 AM.png" id="215" name="Google Shape;215;p35"/>
          <p:cNvPicPr preferRelativeResize="0"/>
          <p:nvPr/>
        </p:nvPicPr>
        <p:blipFill rotWithShape="1">
          <a:blip r:embed="rId3">
            <a:alphaModFix/>
          </a:blip>
          <a:srcRect b="0" l="0" r="0" t="0"/>
          <a:stretch/>
        </p:blipFill>
        <p:spPr>
          <a:xfrm>
            <a:off x="2391140" y="2386297"/>
            <a:ext cx="4224600" cy="157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cxnSp>
        <p:nvCxnSpPr>
          <p:cNvPr id="220" name="Google Shape;220;p36"/>
          <p:cNvCxnSpPr/>
          <p:nvPr/>
        </p:nvCxnSpPr>
        <p:spPr>
          <a:xfrm>
            <a:off x="446484" y="447261"/>
            <a:ext cx="8250900" cy="0"/>
          </a:xfrm>
          <a:prstGeom prst="straightConnector1">
            <a:avLst/>
          </a:prstGeom>
          <a:noFill/>
          <a:ln>
            <a:noFill/>
          </a:ln>
        </p:spPr>
      </p:cxnSp>
      <p:cxnSp>
        <p:nvCxnSpPr>
          <p:cNvPr id="221" name="Google Shape;221;p36"/>
          <p:cNvCxnSpPr/>
          <p:nvPr/>
        </p:nvCxnSpPr>
        <p:spPr>
          <a:xfrm>
            <a:off x="446484" y="858741"/>
            <a:ext cx="8250900" cy="0"/>
          </a:xfrm>
          <a:prstGeom prst="straightConnector1">
            <a:avLst/>
          </a:prstGeom>
          <a:noFill/>
          <a:ln>
            <a:noFill/>
          </a:ln>
        </p:spPr>
      </p:cxnSp>
      <p:sp>
        <p:nvSpPr>
          <p:cNvPr id="222" name="Google Shape;222;p3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23" name="Google Shape;223;p36"/>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CONTINUOUS VS. CATEGORICAL</a:t>
            </a:r>
            <a:endParaRPr b="1" sz="3800" u="none" cap="none" strike="noStrike">
              <a:solidFill>
                <a:srgbClr val="0C0C0C"/>
              </a:solidFill>
              <a:latin typeface="Oswald"/>
              <a:ea typeface="Oswald"/>
              <a:cs typeface="Oswald"/>
              <a:sym typeface="Oswald"/>
            </a:endParaRPr>
          </a:p>
        </p:txBody>
      </p:sp>
      <p:pic>
        <p:nvPicPr>
          <p:cNvPr descr="Screen Shot 2016-09-12 at 10.58.02 AM.png" id="224" name="Google Shape;224;p36"/>
          <p:cNvPicPr preferRelativeResize="0"/>
          <p:nvPr/>
        </p:nvPicPr>
        <p:blipFill rotWithShape="1">
          <a:blip r:embed="rId3">
            <a:alphaModFix/>
          </a:blip>
          <a:srcRect b="0" l="0" r="0" t="0"/>
          <a:stretch/>
        </p:blipFill>
        <p:spPr>
          <a:xfrm>
            <a:off x="1700627" y="2066220"/>
            <a:ext cx="5475900" cy="24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cxnSp>
        <p:nvCxnSpPr>
          <p:cNvPr id="77" name="Google Shape;77;p19"/>
          <p:cNvCxnSpPr/>
          <p:nvPr/>
        </p:nvCxnSpPr>
        <p:spPr>
          <a:xfrm>
            <a:off x="446484" y="447261"/>
            <a:ext cx="8250900" cy="0"/>
          </a:xfrm>
          <a:prstGeom prst="straightConnector1">
            <a:avLst/>
          </a:prstGeom>
          <a:noFill/>
          <a:ln>
            <a:noFill/>
          </a:ln>
        </p:spPr>
      </p:cxnSp>
      <p:cxnSp>
        <p:nvCxnSpPr>
          <p:cNvPr id="78" name="Google Shape;78;p19"/>
          <p:cNvCxnSpPr/>
          <p:nvPr/>
        </p:nvCxnSpPr>
        <p:spPr>
          <a:xfrm>
            <a:off x="446484" y="858741"/>
            <a:ext cx="8250900" cy="0"/>
          </a:xfrm>
          <a:prstGeom prst="straightConnector1">
            <a:avLst/>
          </a:prstGeom>
          <a:noFill/>
          <a:ln>
            <a:noFill/>
          </a:ln>
        </p:spPr>
      </p:cxnSp>
      <p:sp>
        <p:nvSpPr>
          <p:cNvPr id="79" name="Google Shape;79;p1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INTRODUCTION TO DATA SCIENCE</a:t>
            </a:r>
            <a:endParaRPr b="1" sz="2300" cap="none">
              <a:solidFill>
                <a:srgbClr val="000000"/>
              </a:solidFill>
              <a:latin typeface="Oswald"/>
              <a:ea typeface="Oswald"/>
              <a:cs typeface="Oswald"/>
              <a:sym typeface="Oswald"/>
            </a:endParaRPr>
          </a:p>
        </p:txBody>
      </p:sp>
      <p:sp>
        <p:nvSpPr>
          <p:cNvPr id="80" name="Google Shape;80;p19"/>
          <p:cNvSpPr/>
          <p:nvPr/>
        </p:nvSpPr>
        <p:spPr>
          <a:xfrm>
            <a:off x="446484" y="1730705"/>
            <a:ext cx="7860900" cy="29529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Georgia"/>
              <a:buChar char="‣"/>
            </a:pPr>
            <a:r>
              <a:rPr lang="en-GB" sz="1800">
                <a:latin typeface="Georgia"/>
                <a:ea typeface="Georgia"/>
                <a:cs typeface="Georgia"/>
                <a:sym typeface="Georgia"/>
              </a:rPr>
              <a:t>Introduction</a:t>
            </a:r>
            <a:endParaRPr sz="1800">
              <a:latin typeface="Georgia"/>
              <a:ea typeface="Georgia"/>
              <a:cs typeface="Georgia"/>
              <a:sym typeface="Georgia"/>
            </a:endParaRPr>
          </a:p>
          <a:p>
            <a:pPr indent="-133350" lvl="1" marL="127000" marR="0" rtl="0" algn="l">
              <a:lnSpc>
                <a:spcPct val="11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What Is Data Science?</a:t>
            </a:r>
            <a:endParaRPr sz="10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How Is Data Science Used?</a:t>
            </a:r>
            <a:endParaRPr sz="10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Data Science Workflow</a:t>
            </a:r>
            <a:endParaRPr i="0" sz="1800" u="none" cap="none" strike="noStrike">
              <a:solidFill>
                <a:srgbClr val="000000"/>
              </a:solidFill>
              <a:latin typeface="Georgia"/>
              <a:ea typeface="Georgia"/>
              <a:cs typeface="Georgia"/>
              <a:sym typeface="Georgia"/>
            </a:endParaRPr>
          </a:p>
          <a:p>
            <a:pPr indent="-152400" lvl="1" marL="127000" marR="0" rtl="0" algn="l">
              <a:lnSpc>
                <a:spcPct val="110000"/>
              </a:lnSpc>
              <a:spcBef>
                <a:spcPts val="300"/>
              </a:spcBef>
              <a:spcAft>
                <a:spcPts val="0"/>
              </a:spcAft>
              <a:buClr>
                <a:srgbClr val="000000"/>
              </a:buClr>
              <a:buSzPts val="1800"/>
              <a:buFont typeface="Georgia"/>
              <a:buChar char="‣"/>
            </a:pPr>
            <a:r>
              <a:rPr lang="en-GB" sz="1800">
                <a:latin typeface="Georgia"/>
                <a:ea typeface="Georgia"/>
                <a:cs typeface="Georgia"/>
                <a:sym typeface="Georgia"/>
              </a:rPr>
              <a:t>Practical Data Science</a:t>
            </a:r>
            <a:endParaRPr sz="18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Questions and Next Steps</a:t>
            </a:r>
            <a:endParaRPr i="0" sz="1800" u="none" cap="none" strike="noStrike">
              <a:solidFill>
                <a:srgbClr val="FFFFFF"/>
              </a:solidFill>
              <a:latin typeface="Georgia"/>
              <a:ea typeface="Georgia"/>
              <a:cs typeface="Georgia"/>
              <a:sym typeface="Georgia"/>
            </a:endParaRPr>
          </a:p>
        </p:txBody>
      </p:sp>
      <p:sp>
        <p:nvSpPr>
          <p:cNvPr id="81" name="Google Shape;81;p19"/>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AGENDA</a:t>
            </a:r>
            <a:endParaRPr b="1" sz="3800" u="none" cap="none" strike="noStrike">
              <a:solidFill>
                <a:srgbClr val="0C0C0C"/>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cxnSp>
        <p:nvCxnSpPr>
          <p:cNvPr id="229" name="Google Shape;229;p37"/>
          <p:cNvCxnSpPr/>
          <p:nvPr/>
        </p:nvCxnSpPr>
        <p:spPr>
          <a:xfrm>
            <a:off x="446484" y="447261"/>
            <a:ext cx="8250900" cy="0"/>
          </a:xfrm>
          <a:prstGeom prst="straightConnector1">
            <a:avLst/>
          </a:prstGeom>
          <a:noFill/>
          <a:ln>
            <a:noFill/>
          </a:ln>
        </p:spPr>
      </p:cxnSp>
      <p:cxnSp>
        <p:nvCxnSpPr>
          <p:cNvPr id="230" name="Google Shape;230;p37"/>
          <p:cNvCxnSpPr/>
          <p:nvPr/>
        </p:nvCxnSpPr>
        <p:spPr>
          <a:xfrm>
            <a:off x="446484" y="858741"/>
            <a:ext cx="8250900" cy="0"/>
          </a:xfrm>
          <a:prstGeom prst="straightConnector1">
            <a:avLst/>
          </a:prstGeom>
          <a:noFill/>
          <a:ln>
            <a:noFill/>
          </a:ln>
        </p:spPr>
      </p:cxnSp>
      <p:sp>
        <p:nvSpPr>
          <p:cNvPr id="231" name="Google Shape;231;p3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32" name="Google Shape;232;p37"/>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SUPERVISED VS. UNSUPERVISED</a:t>
            </a:r>
            <a:endParaRPr b="1" sz="3800" u="none" cap="none" strike="noStrike">
              <a:solidFill>
                <a:srgbClr val="0C0C0C"/>
              </a:solidFill>
              <a:latin typeface="Oswald"/>
              <a:ea typeface="Oswald"/>
              <a:cs typeface="Oswald"/>
              <a:sym typeface="Oswald"/>
            </a:endParaRPr>
          </a:p>
        </p:txBody>
      </p:sp>
      <p:pic>
        <p:nvPicPr>
          <p:cNvPr descr="Screen Shot 2016-09-12 at 10.58.21 AM.png" id="233" name="Google Shape;233;p37"/>
          <p:cNvPicPr preferRelativeResize="0"/>
          <p:nvPr/>
        </p:nvPicPr>
        <p:blipFill rotWithShape="1">
          <a:blip r:embed="rId3">
            <a:alphaModFix/>
          </a:blip>
          <a:srcRect b="0" l="0" r="0" t="0"/>
          <a:stretch/>
        </p:blipFill>
        <p:spPr>
          <a:xfrm>
            <a:off x="1857251" y="1581111"/>
            <a:ext cx="5588700" cy="1508100"/>
          </a:xfrm>
          <a:prstGeom prst="rect">
            <a:avLst/>
          </a:prstGeom>
          <a:noFill/>
          <a:ln>
            <a:noFill/>
          </a:ln>
        </p:spPr>
      </p:pic>
      <p:sp>
        <p:nvSpPr>
          <p:cNvPr id="234" name="Google Shape;234;p37"/>
          <p:cNvSpPr/>
          <p:nvPr/>
        </p:nvSpPr>
        <p:spPr>
          <a:xfrm>
            <a:off x="446484" y="3196599"/>
            <a:ext cx="8250900" cy="16680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Merriweather Sans"/>
              <a:buChar char="‣"/>
            </a:pPr>
            <a:r>
              <a:rPr i="0" lang="en-GB" sz="1800" u="none" cap="none" strike="noStrike">
                <a:solidFill>
                  <a:srgbClr val="000000"/>
                </a:solidFill>
                <a:latin typeface="Georgia"/>
                <a:ea typeface="Georgia"/>
                <a:cs typeface="Georgia"/>
                <a:sym typeface="Georgia"/>
              </a:rPr>
              <a:t>Supervised: </a:t>
            </a:r>
            <a:r>
              <a:rPr b="1" i="0" lang="en-GB" sz="1800" u="sng" cap="none" strike="noStrike">
                <a:solidFill>
                  <a:srgbClr val="000000"/>
                </a:solidFill>
                <a:latin typeface="Georgia"/>
                <a:ea typeface="Georgia"/>
                <a:cs typeface="Georgia"/>
                <a:sym typeface="Georgia"/>
              </a:rPr>
              <a:t>Generalization</a:t>
            </a:r>
            <a:endParaRPr b="1"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i="0" lang="en-GB" sz="1800" u="none" cap="none" strike="noStrike">
                <a:solidFill>
                  <a:srgbClr val="000000"/>
                </a:solidFill>
                <a:latin typeface="Georgia"/>
                <a:ea typeface="Georgia"/>
                <a:cs typeface="Georgia"/>
                <a:sym typeface="Georgia"/>
              </a:rPr>
              <a:t>Unsupervised: </a:t>
            </a:r>
            <a:r>
              <a:rPr b="1" i="0" lang="en-GB" sz="1800" u="sng" cap="none" strike="noStrike">
                <a:solidFill>
                  <a:srgbClr val="000000"/>
                </a:solidFill>
                <a:latin typeface="Georgia"/>
                <a:ea typeface="Georgia"/>
                <a:cs typeface="Georgia"/>
                <a:sym typeface="Georgia"/>
              </a:rPr>
              <a:t>Representation</a:t>
            </a:r>
            <a:r>
              <a:rPr i="0" lang="en-GB" sz="1800" u="none" cap="none" strike="noStrike">
                <a:solidFill>
                  <a:srgbClr val="000000"/>
                </a:solidFill>
                <a:latin typeface="Georgia"/>
                <a:ea typeface="Georgia"/>
                <a:cs typeface="Georgia"/>
                <a:sym typeface="Georgia"/>
              </a:rPr>
              <a:t> </a:t>
            </a:r>
            <a:endParaRPr i="0" sz="1800" u="none" cap="none" strike="noStrike">
              <a:solidFill>
                <a:srgbClr val="FFFFFF"/>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cxnSp>
        <p:nvCxnSpPr>
          <p:cNvPr id="239" name="Google Shape;239;p38"/>
          <p:cNvCxnSpPr/>
          <p:nvPr/>
        </p:nvCxnSpPr>
        <p:spPr>
          <a:xfrm>
            <a:off x="446484" y="447261"/>
            <a:ext cx="8250900" cy="0"/>
          </a:xfrm>
          <a:prstGeom prst="straightConnector1">
            <a:avLst/>
          </a:prstGeom>
          <a:noFill/>
          <a:ln>
            <a:noFill/>
          </a:ln>
        </p:spPr>
      </p:cxnSp>
      <p:cxnSp>
        <p:nvCxnSpPr>
          <p:cNvPr id="240" name="Google Shape;240;p38"/>
          <p:cNvCxnSpPr/>
          <p:nvPr/>
        </p:nvCxnSpPr>
        <p:spPr>
          <a:xfrm>
            <a:off x="446484" y="858741"/>
            <a:ext cx="8250900" cy="0"/>
          </a:xfrm>
          <a:prstGeom prst="straightConnector1">
            <a:avLst/>
          </a:prstGeom>
          <a:noFill/>
          <a:ln>
            <a:noFill/>
          </a:ln>
        </p:spPr>
      </p:cxnSp>
      <p:sp>
        <p:nvSpPr>
          <p:cNvPr id="241" name="Google Shape;241;p3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42" name="Google Shape;242;p38"/>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243" name="Google Shape;243;p38"/>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244" name="Google Shape;244;p38"/>
          <p:cNvSpPr/>
          <p:nvPr/>
        </p:nvSpPr>
        <p:spPr>
          <a:xfrm>
            <a:off x="3684076" y="2691352"/>
            <a:ext cx="1753758"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cxnSp>
        <p:nvCxnSpPr>
          <p:cNvPr id="249" name="Google Shape;249;p39"/>
          <p:cNvCxnSpPr/>
          <p:nvPr/>
        </p:nvCxnSpPr>
        <p:spPr>
          <a:xfrm>
            <a:off x="446484" y="447261"/>
            <a:ext cx="8250900" cy="0"/>
          </a:xfrm>
          <a:prstGeom prst="straightConnector1">
            <a:avLst/>
          </a:prstGeom>
          <a:noFill/>
          <a:ln>
            <a:noFill/>
          </a:ln>
        </p:spPr>
      </p:cxnSp>
      <p:cxnSp>
        <p:nvCxnSpPr>
          <p:cNvPr id="250" name="Google Shape;250;p39"/>
          <p:cNvCxnSpPr/>
          <p:nvPr/>
        </p:nvCxnSpPr>
        <p:spPr>
          <a:xfrm>
            <a:off x="446484" y="858741"/>
            <a:ext cx="8250900" cy="0"/>
          </a:xfrm>
          <a:prstGeom prst="straightConnector1">
            <a:avLst/>
          </a:prstGeom>
          <a:noFill/>
          <a:ln>
            <a:noFill/>
          </a:ln>
        </p:spPr>
      </p:cxnSp>
      <p:sp>
        <p:nvSpPr>
          <p:cNvPr id="251" name="Google Shape;251;p3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52" name="Google Shape;252;p39"/>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REGRESSION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(CONTINUOUS, SUPERVISED)</a:t>
            </a:r>
            <a:endParaRPr b="1" sz="2000" u="none" cap="none" strike="noStrike">
              <a:solidFill>
                <a:srgbClr val="0C0C0C"/>
              </a:solidFill>
              <a:latin typeface="Oswald"/>
              <a:ea typeface="Oswald"/>
              <a:cs typeface="Oswald"/>
              <a:sym typeface="Oswald"/>
            </a:endParaRPr>
          </a:p>
        </p:txBody>
      </p:sp>
      <p:sp>
        <p:nvSpPr>
          <p:cNvPr id="253" name="Google Shape;253;p39"/>
          <p:cNvSpPr/>
          <p:nvPr/>
        </p:nvSpPr>
        <p:spPr>
          <a:xfrm>
            <a:off x="446484" y="2046788"/>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Build a model that best fits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You’ve probably done this before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Minimize error without overfitting</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Predict a (continuous) value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Excel can do this!</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(“Add Trendline…”)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Linear regression, logistic regression…</a:t>
            </a:r>
            <a:endParaRPr i="1" sz="1800" u="none" cap="none" strike="noStrike">
              <a:solidFill>
                <a:srgbClr val="FFFFFF"/>
              </a:solidFill>
              <a:latin typeface="Georgia"/>
              <a:ea typeface="Georgia"/>
              <a:cs typeface="Georgia"/>
              <a:sym typeface="Georgia"/>
            </a:endParaRPr>
          </a:p>
          <a:p>
            <a:pPr indent="-38100" lvl="8" marL="127000" marR="0" rtl="0" algn="l">
              <a:lnSpc>
                <a:spcPct val="13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a:p>
            <a:pPr indent="-38100" lvl="8" marL="127000" marR="0" rtl="0" algn="l">
              <a:lnSpc>
                <a:spcPct val="13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figure.png" id="254" name="Google Shape;254;p39"/>
          <p:cNvPicPr preferRelativeResize="0"/>
          <p:nvPr/>
        </p:nvPicPr>
        <p:blipFill rotWithShape="1">
          <a:blip r:embed="rId3">
            <a:alphaModFix/>
          </a:blip>
          <a:srcRect b="0" l="0" r="0" t="0"/>
          <a:stretch/>
        </p:blipFill>
        <p:spPr>
          <a:xfrm>
            <a:off x="4919433" y="1421563"/>
            <a:ext cx="3778200" cy="2643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cxnSp>
        <p:nvCxnSpPr>
          <p:cNvPr id="259" name="Google Shape;259;p40"/>
          <p:cNvCxnSpPr/>
          <p:nvPr/>
        </p:nvCxnSpPr>
        <p:spPr>
          <a:xfrm>
            <a:off x="446484" y="447261"/>
            <a:ext cx="8250900" cy="0"/>
          </a:xfrm>
          <a:prstGeom prst="straightConnector1">
            <a:avLst/>
          </a:prstGeom>
          <a:noFill/>
          <a:ln>
            <a:noFill/>
          </a:ln>
        </p:spPr>
      </p:cxnSp>
      <p:cxnSp>
        <p:nvCxnSpPr>
          <p:cNvPr id="260" name="Google Shape;260;p40"/>
          <p:cNvCxnSpPr/>
          <p:nvPr/>
        </p:nvCxnSpPr>
        <p:spPr>
          <a:xfrm>
            <a:off x="446484" y="858741"/>
            <a:ext cx="8250900" cy="0"/>
          </a:xfrm>
          <a:prstGeom prst="straightConnector1">
            <a:avLst/>
          </a:prstGeom>
          <a:noFill/>
          <a:ln>
            <a:noFill/>
          </a:ln>
        </p:spPr>
      </p:cxnSp>
      <p:sp>
        <p:nvSpPr>
          <p:cNvPr id="261" name="Google Shape;261;p40"/>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62" name="Google Shape;262;p40"/>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263" name="Google Shape;263;p40"/>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264" name="Google Shape;264;p40"/>
          <p:cNvSpPr/>
          <p:nvPr/>
        </p:nvSpPr>
        <p:spPr>
          <a:xfrm>
            <a:off x="5875875" y="2669300"/>
            <a:ext cx="1933470"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cxnSp>
        <p:nvCxnSpPr>
          <p:cNvPr id="269" name="Google Shape;269;p41"/>
          <p:cNvCxnSpPr/>
          <p:nvPr/>
        </p:nvCxnSpPr>
        <p:spPr>
          <a:xfrm>
            <a:off x="446484" y="447261"/>
            <a:ext cx="8250900" cy="0"/>
          </a:xfrm>
          <a:prstGeom prst="straightConnector1">
            <a:avLst/>
          </a:prstGeom>
          <a:noFill/>
          <a:ln>
            <a:noFill/>
          </a:ln>
        </p:spPr>
      </p:cxnSp>
      <p:cxnSp>
        <p:nvCxnSpPr>
          <p:cNvPr id="270" name="Google Shape;270;p41"/>
          <p:cNvCxnSpPr/>
          <p:nvPr/>
        </p:nvCxnSpPr>
        <p:spPr>
          <a:xfrm>
            <a:off x="446484" y="858741"/>
            <a:ext cx="8250900" cy="0"/>
          </a:xfrm>
          <a:prstGeom prst="straightConnector1">
            <a:avLst/>
          </a:prstGeom>
          <a:noFill/>
          <a:ln>
            <a:noFill/>
          </a:ln>
        </p:spPr>
      </p:cxnSp>
      <p:sp>
        <p:nvSpPr>
          <p:cNvPr id="271" name="Google Shape;271;p4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72" name="Google Shape;272;p41"/>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CLASSIFICATION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(CATEGORICAL, SUPERVISED)</a:t>
            </a:r>
            <a:endParaRPr b="1" sz="1000">
              <a:latin typeface="Oswald"/>
              <a:ea typeface="Oswald"/>
              <a:cs typeface="Oswald"/>
              <a:sym typeface="Oswald"/>
            </a:endParaRPr>
          </a:p>
        </p:txBody>
      </p:sp>
      <p:sp>
        <p:nvSpPr>
          <p:cNvPr id="273" name="Google Shape;273;p41"/>
          <p:cNvSpPr/>
          <p:nvPr/>
        </p:nvSpPr>
        <p:spPr>
          <a:xfrm>
            <a:off x="446484" y="2124664"/>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Map feature vectors to </a:t>
            </a:r>
            <a:r>
              <a:rPr i="0" lang="en-GB" sz="1800" u="sng" cap="none" strike="noStrike">
                <a:solidFill>
                  <a:srgbClr val="000000"/>
                </a:solidFill>
                <a:latin typeface="Georgia"/>
                <a:ea typeface="Georgia"/>
                <a:cs typeface="Georgia"/>
                <a:sym typeface="Georgia"/>
              </a:rPr>
              <a:t>categorical</a:t>
            </a:r>
            <a:br>
              <a:rPr i="0" lang="en-GB" sz="1800" u="sng" cap="none" strike="noStrike">
                <a:solidFill>
                  <a:srgbClr val="000000"/>
                </a:solidFill>
                <a:latin typeface="Georgia"/>
                <a:ea typeface="Georgia"/>
                <a:cs typeface="Georgia"/>
                <a:sym typeface="Georgia"/>
              </a:rPr>
            </a:br>
            <a:r>
              <a:rPr i="0" lang="en-GB" sz="1800" u="sng" cap="none" strike="noStrike">
                <a:solidFill>
                  <a:srgbClr val="000000"/>
                </a:solidFill>
                <a:latin typeface="Georgia"/>
                <a:ea typeface="Georgia"/>
                <a:cs typeface="Georgia"/>
                <a:sym typeface="Georgia"/>
              </a:rPr>
              <a:t>target classes</a:t>
            </a:r>
            <a:r>
              <a:rPr i="0" lang="en-GB" sz="1800" u="none" cap="none" strike="noStrike">
                <a:solidFill>
                  <a:srgbClr val="000000"/>
                </a:solidFill>
                <a:latin typeface="Georgia"/>
                <a:ea typeface="Georgia"/>
                <a:cs typeface="Georgia"/>
                <a:sym typeface="Georgia"/>
              </a:rPr>
              <a: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Ex: species of iris from petal/sepal</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sizes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K-Nearest Neighbors, Naïve Bayes,</a:t>
            </a:r>
            <a:br>
              <a:rPr i="1" lang="en-GB" sz="1800" u="none" cap="none" strike="noStrike">
                <a:solidFill>
                  <a:srgbClr val="000000"/>
                </a:solidFill>
                <a:latin typeface="Georgia"/>
                <a:ea typeface="Georgia"/>
                <a:cs typeface="Georgia"/>
                <a:sym typeface="Georgia"/>
              </a:rPr>
            </a:br>
            <a:r>
              <a:rPr i="1" lang="en-GB" sz="1800" u="none" cap="none" strike="noStrike">
                <a:solidFill>
                  <a:srgbClr val="000000"/>
                </a:solidFill>
                <a:latin typeface="Georgia"/>
                <a:ea typeface="Georgia"/>
                <a:cs typeface="Georgia"/>
                <a:sym typeface="Georgia"/>
              </a:rPr>
              <a:t>Random Forest… </a:t>
            </a:r>
            <a:endParaRPr i="1" sz="1800" u="none" cap="none" strike="noStrike">
              <a:solidFill>
                <a:srgbClr val="FFFFFF"/>
              </a:solidFill>
              <a:latin typeface="Georgia"/>
              <a:ea typeface="Georgia"/>
              <a:cs typeface="Georgia"/>
              <a:sym typeface="Georgia"/>
            </a:endParaRPr>
          </a:p>
        </p:txBody>
      </p:sp>
      <p:pic>
        <p:nvPicPr>
          <p:cNvPr descr="Screen Shot 2016-10-24 at 3.19.36 PM.png" id="274" name="Google Shape;274;p41"/>
          <p:cNvPicPr preferRelativeResize="0"/>
          <p:nvPr/>
        </p:nvPicPr>
        <p:blipFill rotWithShape="1">
          <a:blip r:embed="rId3">
            <a:alphaModFix/>
          </a:blip>
          <a:srcRect b="0" l="0" r="0" t="0"/>
          <a:stretch/>
        </p:blipFill>
        <p:spPr>
          <a:xfrm>
            <a:off x="4696997" y="782345"/>
            <a:ext cx="3772500" cy="1777500"/>
          </a:xfrm>
          <a:prstGeom prst="rect">
            <a:avLst/>
          </a:prstGeom>
          <a:noFill/>
          <a:ln>
            <a:noFill/>
          </a:ln>
        </p:spPr>
      </p:pic>
      <p:pic>
        <p:nvPicPr>
          <p:cNvPr descr="AAEAAQAAAAAAAAbJAAAAJGY4MDIwZDhjLTJhZWYtNDk3Yi04MzBhLWVmZjhiMTM5NTEwOA.png" id="275" name="Google Shape;275;p41"/>
          <p:cNvPicPr preferRelativeResize="0"/>
          <p:nvPr/>
        </p:nvPicPr>
        <p:blipFill rotWithShape="1">
          <a:blip r:embed="rId4">
            <a:alphaModFix/>
          </a:blip>
          <a:srcRect b="0" l="0" r="0" t="0"/>
          <a:stretch/>
        </p:blipFill>
        <p:spPr>
          <a:xfrm>
            <a:off x="4972746" y="2702937"/>
            <a:ext cx="3344100" cy="2279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cxnSp>
        <p:nvCxnSpPr>
          <p:cNvPr id="280" name="Google Shape;280;p42"/>
          <p:cNvCxnSpPr/>
          <p:nvPr/>
        </p:nvCxnSpPr>
        <p:spPr>
          <a:xfrm>
            <a:off x="446484" y="447261"/>
            <a:ext cx="8250900" cy="0"/>
          </a:xfrm>
          <a:prstGeom prst="straightConnector1">
            <a:avLst/>
          </a:prstGeom>
          <a:noFill/>
          <a:ln>
            <a:noFill/>
          </a:ln>
        </p:spPr>
      </p:cxnSp>
      <p:cxnSp>
        <p:nvCxnSpPr>
          <p:cNvPr id="281" name="Google Shape;281;p42"/>
          <p:cNvCxnSpPr/>
          <p:nvPr/>
        </p:nvCxnSpPr>
        <p:spPr>
          <a:xfrm>
            <a:off x="446484" y="858741"/>
            <a:ext cx="8250900" cy="0"/>
          </a:xfrm>
          <a:prstGeom prst="straightConnector1">
            <a:avLst/>
          </a:prstGeom>
          <a:noFill/>
          <a:ln>
            <a:noFill/>
          </a:ln>
        </p:spPr>
      </p:cxnSp>
      <p:sp>
        <p:nvSpPr>
          <p:cNvPr id="282" name="Google Shape;282;p42"/>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83" name="Google Shape;283;p42"/>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284" name="Google Shape;284;p42"/>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285" name="Google Shape;285;p42"/>
          <p:cNvSpPr/>
          <p:nvPr/>
        </p:nvSpPr>
        <p:spPr>
          <a:xfrm>
            <a:off x="3430400" y="3187700"/>
            <a:ext cx="2217024"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cxnSp>
        <p:nvCxnSpPr>
          <p:cNvPr id="290" name="Google Shape;290;p43"/>
          <p:cNvCxnSpPr/>
          <p:nvPr/>
        </p:nvCxnSpPr>
        <p:spPr>
          <a:xfrm>
            <a:off x="446484" y="447261"/>
            <a:ext cx="8250900" cy="0"/>
          </a:xfrm>
          <a:prstGeom prst="straightConnector1">
            <a:avLst/>
          </a:prstGeom>
          <a:noFill/>
          <a:ln>
            <a:noFill/>
          </a:ln>
        </p:spPr>
      </p:cxnSp>
      <p:cxnSp>
        <p:nvCxnSpPr>
          <p:cNvPr id="291" name="Google Shape;291;p43"/>
          <p:cNvCxnSpPr/>
          <p:nvPr/>
        </p:nvCxnSpPr>
        <p:spPr>
          <a:xfrm>
            <a:off x="446484" y="858741"/>
            <a:ext cx="8250900" cy="0"/>
          </a:xfrm>
          <a:prstGeom prst="straightConnector1">
            <a:avLst/>
          </a:prstGeom>
          <a:noFill/>
          <a:ln>
            <a:noFill/>
          </a:ln>
        </p:spPr>
      </p:cxnSp>
      <p:sp>
        <p:nvSpPr>
          <p:cNvPr id="292" name="Google Shape;292;p4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93" name="Google Shape;293;p43"/>
          <p:cNvSpPr txBox="1"/>
          <p:nvPr/>
        </p:nvSpPr>
        <p:spPr>
          <a:xfrm>
            <a:off x="446484" y="958062"/>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DIMENSIONALITY REDUCTION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(CONTINUOUS, UNSUPERVISED)</a:t>
            </a:r>
            <a:endParaRPr b="1" sz="3800" u="none" cap="none" strike="noStrike">
              <a:solidFill>
                <a:srgbClr val="0C0C0C"/>
              </a:solidFill>
              <a:latin typeface="Oswald"/>
              <a:ea typeface="Oswald"/>
              <a:cs typeface="Oswald"/>
              <a:sym typeface="Oswald"/>
            </a:endParaRPr>
          </a:p>
        </p:txBody>
      </p:sp>
      <p:sp>
        <p:nvSpPr>
          <p:cNvPr id="294" name="Google Shape;294;p43"/>
          <p:cNvSpPr/>
          <p:nvPr/>
        </p:nvSpPr>
        <p:spPr>
          <a:xfrm>
            <a:off x="446484" y="1939445"/>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Every new feature adds a </a:t>
            </a:r>
            <a:r>
              <a:rPr i="0" lang="en-GB" sz="1800" u="sng" cap="none" strike="noStrike">
                <a:solidFill>
                  <a:srgbClr val="000000"/>
                </a:solidFill>
                <a:latin typeface="Georgia"/>
                <a:ea typeface="Georgia"/>
                <a:cs typeface="Georgia"/>
                <a:sym typeface="Georgia"/>
              </a:rPr>
              <a:t>dimension</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Higher dimensions harder to visualize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More computationally intensive</a:t>
            </a:r>
            <a:br>
              <a:rPr i="0" lang="en-GB" sz="1800" u="none" cap="none" strike="noStrike">
                <a:solidFill>
                  <a:srgbClr val="000000"/>
                </a:solidFill>
                <a:latin typeface="Georgia"/>
                <a:ea typeface="Georgia"/>
                <a:cs typeface="Georgia"/>
                <a:sym typeface="Georgia"/>
              </a:rPr>
            </a:b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Reduces </a:t>
            </a:r>
            <a:r>
              <a:rPr i="1" lang="en-GB" sz="1800" u="none" cap="none" strike="noStrike">
                <a:solidFill>
                  <a:srgbClr val="000000"/>
                </a:solidFill>
                <a:latin typeface="Georgia"/>
                <a:ea typeface="Georgia"/>
                <a:cs typeface="Georgia"/>
                <a:sym typeface="Georgia"/>
              </a:rPr>
              <a:t>multicolinearity</a:t>
            </a:r>
            <a:endParaRPr i="1"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In short: </a:t>
            </a:r>
            <a:r>
              <a:rPr i="0" lang="en-GB" sz="1800" u="sng" cap="none" strike="noStrike">
                <a:solidFill>
                  <a:srgbClr val="000000"/>
                </a:solidFill>
                <a:latin typeface="Georgia"/>
                <a:ea typeface="Georgia"/>
                <a:cs typeface="Georgia"/>
                <a:sym typeface="Georgia"/>
              </a:rPr>
              <a:t>collapse features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sng" cap="none" strike="noStrike">
                <a:solidFill>
                  <a:srgbClr val="000000"/>
                </a:solidFill>
                <a:latin typeface="Georgia"/>
                <a:ea typeface="Georgia"/>
                <a:cs typeface="Georgia"/>
                <a:sym typeface="Georgia"/>
              </a:rPr>
              <a:t>Correlated Ex:</a:t>
            </a:r>
            <a:r>
              <a:rPr i="0" lang="en-GB" sz="1800" u="none" cap="none" strike="noStrike">
                <a:solidFill>
                  <a:srgbClr val="000000"/>
                </a:solidFill>
                <a:latin typeface="Georgia"/>
                <a:ea typeface="Georgia"/>
                <a:cs typeface="Georgia"/>
                <a:sym typeface="Georgia"/>
              </a:rPr>
              <a:t> </a:t>
            </a:r>
            <a:r>
              <a:rPr lang="en-GB" sz="1800">
                <a:latin typeface="Georgia"/>
                <a:ea typeface="Georgia"/>
                <a:cs typeface="Georgia"/>
                <a:sym typeface="Georgia"/>
              </a:rPr>
              <a:t>Height and Weight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lang="en-GB" sz="1800" u="sng">
                <a:latin typeface="Georgia"/>
                <a:ea typeface="Georgia"/>
                <a:cs typeface="Georgia"/>
                <a:sym typeface="Georgia"/>
              </a:rPr>
              <a:t>Biomedical Research - Genes</a:t>
            </a:r>
            <a:endParaRPr sz="1000">
              <a:latin typeface="Georgia"/>
              <a:ea typeface="Georgia"/>
              <a:cs typeface="Georgia"/>
              <a:sym typeface="Georgia"/>
            </a:endParaRPr>
          </a:p>
        </p:txBody>
      </p:sp>
      <p:pic>
        <p:nvPicPr>
          <p:cNvPr descr="3D-Surface-Plot.png" id="295" name="Google Shape;295;p43"/>
          <p:cNvPicPr preferRelativeResize="0"/>
          <p:nvPr/>
        </p:nvPicPr>
        <p:blipFill rotWithShape="1">
          <a:blip r:embed="rId3">
            <a:alphaModFix/>
          </a:blip>
          <a:srcRect b="0" l="0" r="0" t="0"/>
          <a:stretch/>
        </p:blipFill>
        <p:spPr>
          <a:xfrm>
            <a:off x="6935188" y="1437557"/>
            <a:ext cx="1972500" cy="1724100"/>
          </a:xfrm>
          <a:prstGeom prst="rect">
            <a:avLst/>
          </a:prstGeom>
          <a:noFill/>
          <a:ln>
            <a:noFill/>
          </a:ln>
        </p:spPr>
      </p:pic>
      <p:pic>
        <p:nvPicPr>
          <p:cNvPr descr="xy2_ex01.png" id="296" name="Google Shape;296;p43"/>
          <p:cNvPicPr preferRelativeResize="0"/>
          <p:nvPr/>
        </p:nvPicPr>
        <p:blipFill rotWithShape="1">
          <a:blip r:embed="rId4">
            <a:alphaModFix/>
          </a:blip>
          <a:srcRect b="0" l="0" r="0" t="0"/>
          <a:stretch/>
        </p:blipFill>
        <p:spPr>
          <a:xfrm>
            <a:off x="4680826" y="1437557"/>
            <a:ext cx="1836300" cy="1725900"/>
          </a:xfrm>
          <a:prstGeom prst="rect">
            <a:avLst/>
          </a:prstGeom>
          <a:noFill/>
          <a:ln>
            <a:noFill/>
          </a:ln>
        </p:spPr>
      </p:pic>
      <p:pic>
        <p:nvPicPr>
          <p:cNvPr descr="iris.jpg" id="297" name="Google Shape;297;p43"/>
          <p:cNvPicPr preferRelativeResize="0"/>
          <p:nvPr/>
        </p:nvPicPr>
        <p:blipFill rotWithShape="1">
          <a:blip r:embed="rId5">
            <a:alphaModFix/>
          </a:blip>
          <a:srcRect b="0" l="0" r="0" t="0"/>
          <a:stretch/>
        </p:blipFill>
        <p:spPr>
          <a:xfrm>
            <a:off x="6042219" y="3328147"/>
            <a:ext cx="1812300" cy="1812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cxnSp>
        <p:nvCxnSpPr>
          <p:cNvPr id="302" name="Google Shape;302;p44"/>
          <p:cNvCxnSpPr/>
          <p:nvPr/>
        </p:nvCxnSpPr>
        <p:spPr>
          <a:xfrm>
            <a:off x="446484" y="447261"/>
            <a:ext cx="8250900" cy="0"/>
          </a:xfrm>
          <a:prstGeom prst="straightConnector1">
            <a:avLst/>
          </a:prstGeom>
          <a:noFill/>
          <a:ln>
            <a:noFill/>
          </a:ln>
        </p:spPr>
      </p:cxnSp>
      <p:cxnSp>
        <p:nvCxnSpPr>
          <p:cNvPr id="303" name="Google Shape;303;p44"/>
          <p:cNvCxnSpPr/>
          <p:nvPr/>
        </p:nvCxnSpPr>
        <p:spPr>
          <a:xfrm>
            <a:off x="446484" y="858741"/>
            <a:ext cx="8250900" cy="0"/>
          </a:xfrm>
          <a:prstGeom prst="straightConnector1">
            <a:avLst/>
          </a:prstGeom>
          <a:noFill/>
          <a:ln>
            <a:noFill/>
          </a:ln>
        </p:spPr>
      </p:cxnSp>
      <p:sp>
        <p:nvSpPr>
          <p:cNvPr id="304" name="Google Shape;304;p4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05" name="Google Shape;305;p44"/>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306" name="Google Shape;306;p44"/>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307" name="Google Shape;307;p44"/>
          <p:cNvSpPr/>
          <p:nvPr/>
        </p:nvSpPr>
        <p:spPr>
          <a:xfrm>
            <a:off x="5875876" y="3165652"/>
            <a:ext cx="1753758"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descr="plot_mean_shift.png" id="312" name="Google Shape;312;p45"/>
          <p:cNvPicPr preferRelativeResize="0"/>
          <p:nvPr/>
        </p:nvPicPr>
        <p:blipFill rotWithShape="1">
          <a:blip r:embed="rId3">
            <a:alphaModFix/>
          </a:blip>
          <a:srcRect b="0" l="0" r="0" t="0"/>
          <a:stretch/>
        </p:blipFill>
        <p:spPr>
          <a:xfrm>
            <a:off x="5029117" y="1318731"/>
            <a:ext cx="4115100" cy="3091500"/>
          </a:xfrm>
          <a:prstGeom prst="rect">
            <a:avLst/>
          </a:prstGeom>
          <a:noFill/>
          <a:ln>
            <a:noFill/>
          </a:ln>
        </p:spPr>
      </p:pic>
      <p:cxnSp>
        <p:nvCxnSpPr>
          <p:cNvPr id="313" name="Google Shape;313;p45"/>
          <p:cNvCxnSpPr/>
          <p:nvPr/>
        </p:nvCxnSpPr>
        <p:spPr>
          <a:xfrm>
            <a:off x="446484" y="447261"/>
            <a:ext cx="8250900" cy="0"/>
          </a:xfrm>
          <a:prstGeom prst="straightConnector1">
            <a:avLst/>
          </a:prstGeom>
          <a:noFill/>
          <a:ln>
            <a:noFill/>
          </a:ln>
        </p:spPr>
      </p:cxnSp>
      <p:cxnSp>
        <p:nvCxnSpPr>
          <p:cNvPr id="314" name="Google Shape;314;p45"/>
          <p:cNvCxnSpPr/>
          <p:nvPr/>
        </p:nvCxnSpPr>
        <p:spPr>
          <a:xfrm>
            <a:off x="446484" y="858741"/>
            <a:ext cx="8250900" cy="0"/>
          </a:xfrm>
          <a:prstGeom prst="straightConnector1">
            <a:avLst/>
          </a:prstGeom>
          <a:noFill/>
          <a:ln>
            <a:noFill/>
          </a:ln>
        </p:spPr>
      </p:cxnSp>
      <p:sp>
        <p:nvSpPr>
          <p:cNvPr id="315" name="Google Shape;315;p4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16" name="Google Shape;316;p45"/>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CLUSTERING</a:t>
            </a:r>
            <a:endParaRPr b="1" sz="1000">
              <a:latin typeface="Oswald"/>
              <a:ea typeface="Oswald"/>
              <a:cs typeface="Oswald"/>
              <a:sym typeface="Oswald"/>
            </a:endParaRPr>
          </a:p>
          <a:p>
            <a:pPr indent="0" lvl="0" marL="0" marR="0" rtl="0" algn="l">
              <a:lnSpc>
                <a:spcPct val="80000"/>
              </a:lnSpc>
              <a:spcBef>
                <a:spcPts val="0"/>
              </a:spcBef>
              <a:spcAft>
                <a:spcPts val="0"/>
              </a:spcAft>
              <a:buClr>
                <a:srgbClr val="FFFFFF"/>
              </a:buClr>
              <a:buFont typeface="Arial"/>
              <a:buNone/>
            </a:pPr>
            <a:r>
              <a:rPr b="1" lang="en-GB" sz="2000" u="none" cap="none" strike="noStrike">
                <a:solidFill>
                  <a:srgbClr val="0C0C0C"/>
                </a:solidFill>
                <a:latin typeface="Oswald"/>
                <a:ea typeface="Oswald"/>
                <a:cs typeface="Oswald"/>
                <a:sym typeface="Oswald"/>
              </a:rPr>
              <a:t>(CATEGORIAL,</a:t>
            </a:r>
            <a:r>
              <a:rPr b="1" lang="en-GB" sz="2000" u="none" cap="none" strike="noStrike">
                <a:solidFill>
                  <a:srgbClr val="0C0C0C"/>
                </a:solidFill>
                <a:latin typeface="Oswald"/>
                <a:ea typeface="Oswald"/>
                <a:cs typeface="Oswald"/>
                <a:sym typeface="Oswald"/>
              </a:rPr>
              <a:t> UNSUPERVISED)</a:t>
            </a:r>
            <a:endParaRPr b="1" sz="2000" u="none" cap="none" strike="noStrike">
              <a:solidFill>
                <a:srgbClr val="0C0C0C"/>
              </a:solidFill>
              <a:latin typeface="Oswald"/>
              <a:ea typeface="Oswald"/>
              <a:cs typeface="Oswald"/>
              <a:sym typeface="Oswald"/>
            </a:endParaRPr>
          </a:p>
        </p:txBody>
      </p:sp>
      <p:sp>
        <p:nvSpPr>
          <p:cNvPr id="317" name="Google Shape;317;p45"/>
          <p:cNvSpPr/>
          <p:nvPr/>
        </p:nvSpPr>
        <p:spPr>
          <a:xfrm>
            <a:off x="446484" y="2046788"/>
            <a:ext cx="48717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Similar to classification, except no labels/classes provided</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Purpose is representation – anything that helps you better understand the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Finding common threads that a human couldn’t see (harder with higher dimensions)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K-Means, Density-Based, etc.</a:t>
            </a:r>
            <a:endParaRPr sz="1000">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cxnSp>
        <p:nvCxnSpPr>
          <p:cNvPr id="322" name="Google Shape;322;p46"/>
          <p:cNvCxnSpPr/>
          <p:nvPr/>
        </p:nvCxnSpPr>
        <p:spPr>
          <a:xfrm>
            <a:off x="446484" y="447261"/>
            <a:ext cx="8250900" cy="0"/>
          </a:xfrm>
          <a:prstGeom prst="straightConnector1">
            <a:avLst/>
          </a:prstGeom>
          <a:noFill/>
          <a:ln>
            <a:noFill/>
          </a:ln>
        </p:spPr>
      </p:cxnSp>
      <p:cxnSp>
        <p:nvCxnSpPr>
          <p:cNvPr id="323" name="Google Shape;323;p46"/>
          <p:cNvCxnSpPr/>
          <p:nvPr/>
        </p:nvCxnSpPr>
        <p:spPr>
          <a:xfrm>
            <a:off x="446484" y="858741"/>
            <a:ext cx="8250900" cy="0"/>
          </a:xfrm>
          <a:prstGeom prst="straightConnector1">
            <a:avLst/>
          </a:prstGeom>
          <a:noFill/>
          <a:ln>
            <a:noFill/>
          </a:ln>
        </p:spPr>
      </p:cxnSp>
      <p:sp>
        <p:nvSpPr>
          <p:cNvPr id="324" name="Google Shape;324;p4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25" name="Google Shape;325;p46"/>
          <p:cNvSpPr txBox="1"/>
          <p:nvPr/>
        </p:nvSpPr>
        <p:spPr>
          <a:xfrm>
            <a:off x="392906" y="1021093"/>
            <a:ext cx="86394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STOCK PRICES</a:t>
            </a:r>
            <a:endParaRPr b="1" sz="3800" u="none" cap="none" strike="noStrike">
              <a:solidFill>
                <a:srgbClr val="0C0C0C"/>
              </a:solidFill>
              <a:latin typeface="Oswald"/>
              <a:ea typeface="Oswald"/>
              <a:cs typeface="Oswald"/>
              <a:sym typeface="Oswald"/>
            </a:endParaRPr>
          </a:p>
        </p:txBody>
      </p:sp>
      <p:pic>
        <p:nvPicPr>
          <p:cNvPr descr="building-a-stock-prediction-system-with-machine-learning-using-geode-springxd-and-spark-mllib-6-638.jpg" id="326" name="Google Shape;326;p46"/>
          <p:cNvPicPr preferRelativeResize="0"/>
          <p:nvPr/>
        </p:nvPicPr>
        <p:blipFill rotWithShape="1">
          <a:blip r:embed="rId3">
            <a:alphaModFix/>
          </a:blip>
          <a:srcRect b="0" l="0" r="0" t="0"/>
          <a:stretch/>
        </p:blipFill>
        <p:spPr>
          <a:xfrm>
            <a:off x="1891669" y="1742125"/>
            <a:ext cx="5435400" cy="306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cxnSp>
        <p:nvCxnSpPr>
          <p:cNvPr id="86" name="Google Shape;86;p20"/>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87" name="Google Shape;87;p20"/>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88" name="Google Shape;88;p20"/>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WHY </a:t>
            </a:r>
            <a:r>
              <a:rPr b="1" lang="en-GB" sz="6800" cap="none">
                <a:solidFill>
                  <a:schemeClr val="lt1"/>
                </a:solidFill>
                <a:latin typeface="Oswald"/>
                <a:ea typeface="Oswald"/>
                <a:cs typeface="Oswald"/>
                <a:sym typeface="Oswald"/>
              </a:rPr>
              <a:t>DATA SCIENCE?</a:t>
            </a:r>
            <a:endParaRPr b="1" sz="6800">
              <a:solidFill>
                <a:schemeClr val="lt1"/>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cxnSp>
        <p:nvCxnSpPr>
          <p:cNvPr id="331" name="Google Shape;331;p47"/>
          <p:cNvCxnSpPr/>
          <p:nvPr/>
        </p:nvCxnSpPr>
        <p:spPr>
          <a:xfrm>
            <a:off x="446484" y="447261"/>
            <a:ext cx="8250900" cy="0"/>
          </a:xfrm>
          <a:prstGeom prst="straightConnector1">
            <a:avLst/>
          </a:prstGeom>
          <a:noFill/>
          <a:ln>
            <a:noFill/>
          </a:ln>
        </p:spPr>
      </p:cxnSp>
      <p:cxnSp>
        <p:nvCxnSpPr>
          <p:cNvPr id="332" name="Google Shape;332;p47"/>
          <p:cNvCxnSpPr/>
          <p:nvPr/>
        </p:nvCxnSpPr>
        <p:spPr>
          <a:xfrm>
            <a:off x="446484" y="858741"/>
            <a:ext cx="8250900" cy="0"/>
          </a:xfrm>
          <a:prstGeom prst="straightConnector1">
            <a:avLst/>
          </a:prstGeom>
          <a:noFill/>
          <a:ln>
            <a:noFill/>
          </a:ln>
        </p:spPr>
      </p:cxnSp>
      <p:sp>
        <p:nvSpPr>
          <p:cNvPr id="333" name="Google Shape;333;p4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34" name="Google Shape;334;p47"/>
          <p:cNvSpPr txBox="1"/>
          <p:nvPr/>
        </p:nvSpPr>
        <p:spPr>
          <a:xfrm>
            <a:off x="446484" y="1285769"/>
            <a:ext cx="87870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MORTGAGE APPLICATION</a:t>
            </a:r>
            <a:endParaRPr b="1" sz="3800" u="none" cap="none" strike="noStrike">
              <a:solidFill>
                <a:srgbClr val="0C0C0C"/>
              </a:solidFill>
              <a:latin typeface="Oswald"/>
              <a:ea typeface="Oswald"/>
              <a:cs typeface="Oswald"/>
              <a:sym typeface="Oswald"/>
            </a:endParaRPr>
          </a:p>
        </p:txBody>
      </p:sp>
      <p:pic>
        <p:nvPicPr>
          <p:cNvPr descr="Loan-pre-approval.jpg" id="335" name="Google Shape;335;p47"/>
          <p:cNvPicPr preferRelativeResize="0"/>
          <p:nvPr/>
        </p:nvPicPr>
        <p:blipFill rotWithShape="1">
          <a:blip r:embed="rId3">
            <a:alphaModFix/>
          </a:blip>
          <a:srcRect b="0" l="0" r="0" t="0"/>
          <a:stretch/>
        </p:blipFill>
        <p:spPr>
          <a:xfrm>
            <a:off x="4333183" y="1766061"/>
            <a:ext cx="4092900" cy="3075000"/>
          </a:xfrm>
          <a:prstGeom prst="rect">
            <a:avLst/>
          </a:prstGeom>
          <a:noFill/>
          <a:ln>
            <a:noFill/>
          </a:ln>
        </p:spPr>
      </p:pic>
      <p:sp>
        <p:nvSpPr>
          <p:cNvPr id="336" name="Google Shape;336;p47"/>
          <p:cNvSpPr txBox="1"/>
          <p:nvPr/>
        </p:nvSpPr>
        <p:spPr>
          <a:xfrm>
            <a:off x="800982" y="2228428"/>
            <a:ext cx="1695000" cy="2248800"/>
          </a:xfrm>
          <a:prstGeom prst="rect">
            <a:avLst/>
          </a:prstGeom>
          <a:noFill/>
          <a:ln>
            <a:noFill/>
          </a:ln>
        </p:spPr>
        <p:txBody>
          <a:bodyPr anchorCtr="0" anchor="ctr" bIns="35750" lIns="35750" spcFirstLastPara="1" rIns="35750" wrap="square" tIns="35750">
            <a:noAutofit/>
          </a:bodyPr>
          <a:lstStyle/>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Age</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Gender</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Annual salary</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Years in job</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Current debt</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Credit score</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a:t>
            </a:r>
            <a:endParaRPr i="0" sz="1700" u="none" cap="none" strike="noStrike">
              <a:solidFill>
                <a:srgbClr val="000000"/>
              </a:solidFill>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cxnSp>
        <p:nvCxnSpPr>
          <p:cNvPr id="341" name="Google Shape;341;p48"/>
          <p:cNvCxnSpPr/>
          <p:nvPr/>
        </p:nvCxnSpPr>
        <p:spPr>
          <a:xfrm>
            <a:off x="446484" y="447261"/>
            <a:ext cx="8250900" cy="0"/>
          </a:xfrm>
          <a:prstGeom prst="straightConnector1">
            <a:avLst/>
          </a:prstGeom>
          <a:noFill/>
          <a:ln>
            <a:noFill/>
          </a:ln>
        </p:spPr>
      </p:cxnSp>
      <p:cxnSp>
        <p:nvCxnSpPr>
          <p:cNvPr id="342" name="Google Shape;342;p48"/>
          <p:cNvCxnSpPr/>
          <p:nvPr/>
        </p:nvCxnSpPr>
        <p:spPr>
          <a:xfrm>
            <a:off x="446484" y="858741"/>
            <a:ext cx="8250900" cy="0"/>
          </a:xfrm>
          <a:prstGeom prst="straightConnector1">
            <a:avLst/>
          </a:prstGeom>
          <a:noFill/>
          <a:ln>
            <a:noFill/>
          </a:ln>
        </p:spPr>
      </p:cxnSp>
      <p:sp>
        <p:nvSpPr>
          <p:cNvPr id="343" name="Google Shape;343;p4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44" name="Google Shape;344;p48"/>
          <p:cNvSpPr txBox="1"/>
          <p:nvPr/>
        </p:nvSpPr>
        <p:spPr>
          <a:xfrm>
            <a:off x="446484" y="1289447"/>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CUSTOMER SEG</a:t>
            </a:r>
            <a:endParaRPr b="1" sz="3800" u="none" cap="none" strike="noStrike">
              <a:solidFill>
                <a:srgbClr val="0C0C0C"/>
              </a:solidFill>
              <a:latin typeface="Oswald"/>
              <a:ea typeface="Oswald"/>
              <a:cs typeface="Oswald"/>
              <a:sym typeface="Oswald"/>
            </a:endParaRPr>
          </a:p>
        </p:txBody>
      </p:sp>
      <p:pic>
        <p:nvPicPr>
          <p:cNvPr descr="201401_PredictiveAnalytics_Clustering1.png" id="345" name="Google Shape;345;p48"/>
          <p:cNvPicPr preferRelativeResize="0"/>
          <p:nvPr/>
        </p:nvPicPr>
        <p:blipFill rotWithShape="1">
          <a:blip r:embed="rId3">
            <a:alphaModFix/>
          </a:blip>
          <a:srcRect b="0" l="0" r="0" t="0"/>
          <a:stretch/>
        </p:blipFill>
        <p:spPr>
          <a:xfrm>
            <a:off x="1470656" y="1949719"/>
            <a:ext cx="6275400" cy="2698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cxnSp>
        <p:nvCxnSpPr>
          <p:cNvPr id="350" name="Google Shape;350;p49"/>
          <p:cNvCxnSpPr/>
          <p:nvPr/>
        </p:nvCxnSpPr>
        <p:spPr>
          <a:xfrm>
            <a:off x="446484" y="447261"/>
            <a:ext cx="8250900" cy="0"/>
          </a:xfrm>
          <a:prstGeom prst="straightConnector1">
            <a:avLst/>
          </a:prstGeom>
          <a:noFill/>
          <a:ln>
            <a:noFill/>
          </a:ln>
        </p:spPr>
      </p:cxnSp>
      <p:cxnSp>
        <p:nvCxnSpPr>
          <p:cNvPr id="351" name="Google Shape;351;p49"/>
          <p:cNvCxnSpPr/>
          <p:nvPr/>
        </p:nvCxnSpPr>
        <p:spPr>
          <a:xfrm>
            <a:off x="446484" y="858741"/>
            <a:ext cx="8250900" cy="0"/>
          </a:xfrm>
          <a:prstGeom prst="straightConnector1">
            <a:avLst/>
          </a:prstGeom>
          <a:noFill/>
          <a:ln>
            <a:noFill/>
          </a:ln>
        </p:spPr>
      </p:cxnSp>
      <p:sp>
        <p:nvSpPr>
          <p:cNvPr id="352" name="Google Shape;352;p4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53" name="Google Shape;353;p49"/>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OCR</a:t>
            </a:r>
            <a:endParaRPr b="1" sz="3800" u="none" cap="none" strike="noStrike">
              <a:solidFill>
                <a:srgbClr val="0C0C0C"/>
              </a:solidFill>
              <a:latin typeface="Oswald"/>
              <a:ea typeface="Oswald"/>
              <a:cs typeface="Oswald"/>
              <a:sym typeface="Oswald"/>
            </a:endParaRPr>
          </a:p>
        </p:txBody>
      </p:sp>
      <p:pic>
        <p:nvPicPr>
          <p:cNvPr descr="Screen Shot 2016-10-24 at 1.51.47 PM.png" id="354" name="Google Shape;354;p49"/>
          <p:cNvPicPr preferRelativeResize="0"/>
          <p:nvPr/>
        </p:nvPicPr>
        <p:blipFill rotWithShape="1">
          <a:blip r:embed="rId3">
            <a:alphaModFix/>
          </a:blip>
          <a:srcRect b="0" l="0" r="0" t="0"/>
          <a:stretch/>
        </p:blipFill>
        <p:spPr>
          <a:xfrm>
            <a:off x="1405001" y="1778180"/>
            <a:ext cx="6132300" cy="3126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cxnSp>
        <p:nvCxnSpPr>
          <p:cNvPr id="359" name="Google Shape;359;p50"/>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360" name="Google Shape;360;p50"/>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361" name="Google Shape;361;p50"/>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cap="none">
                <a:solidFill>
                  <a:schemeClr val="lt1"/>
                </a:solidFill>
                <a:latin typeface="Oswald"/>
                <a:ea typeface="Oswald"/>
                <a:cs typeface="Oswald"/>
                <a:sym typeface="Oswald"/>
              </a:rPr>
              <a:t>DATA SCIENCE</a:t>
            </a:r>
            <a:r>
              <a:rPr b="1" lang="en-GB" sz="6800">
                <a:solidFill>
                  <a:schemeClr val="lt1"/>
                </a:solidFill>
                <a:latin typeface="Oswald"/>
                <a:ea typeface="Oswald"/>
                <a:cs typeface="Oswald"/>
                <a:sym typeface="Oswald"/>
              </a:rPr>
              <a:t> WORKFLOW</a:t>
            </a:r>
            <a:endParaRPr b="1" sz="6800">
              <a:solidFill>
                <a:schemeClr val="lt1"/>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51"/>
          <p:cNvPicPr preferRelativeResize="0"/>
          <p:nvPr/>
        </p:nvPicPr>
        <p:blipFill rotWithShape="1">
          <a:blip r:embed="rId3">
            <a:alphaModFix/>
          </a:blip>
          <a:srcRect b="0" l="0" r="0" t="8256"/>
          <a:stretch/>
        </p:blipFill>
        <p:spPr>
          <a:xfrm>
            <a:off x="1345675" y="639750"/>
            <a:ext cx="6486147" cy="4210477"/>
          </a:xfrm>
          <a:prstGeom prst="rect">
            <a:avLst/>
          </a:prstGeom>
          <a:noFill/>
          <a:ln>
            <a:noFill/>
          </a:ln>
        </p:spPr>
      </p:pic>
      <p:sp>
        <p:nvSpPr>
          <p:cNvPr id="367" name="Google Shape;367;p51"/>
          <p:cNvSpPr/>
          <p:nvPr/>
        </p:nvSpPr>
        <p:spPr>
          <a:xfrm>
            <a:off x="435434" y="2540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DATA SCIENCE </a:t>
            </a:r>
            <a:r>
              <a:rPr b="1" lang="en-GB" sz="2000">
                <a:latin typeface="Oswald"/>
                <a:ea typeface="Oswald"/>
                <a:cs typeface="Oswald"/>
                <a:sym typeface="Oswald"/>
              </a:rPr>
              <a:t>WORKFLOW</a:t>
            </a:r>
            <a:endParaRPr b="1" sz="2000" cap="none">
              <a:solidFill>
                <a:srgbClr val="000000"/>
              </a:solidFill>
              <a:latin typeface="Oswald"/>
              <a:ea typeface="Oswald"/>
              <a:cs typeface="Oswald"/>
              <a:sym typeface="Oswald"/>
            </a:endParaRPr>
          </a:p>
        </p:txBody>
      </p:sp>
      <p:sp>
        <p:nvSpPr>
          <p:cNvPr id="368" name="Google Shape;368;p51"/>
          <p:cNvSpPr txBox="1"/>
          <p:nvPr/>
        </p:nvSpPr>
        <p:spPr>
          <a:xfrm>
            <a:off x="3264925" y="4831200"/>
            <a:ext cx="54294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t>Image: https://docs.microsoft.com/en-us/azure/machine-learning/team-data-science-process/overview</a:t>
            </a:r>
            <a:endParaRPr sz="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2"/>
          <p:cNvSpPr/>
          <p:nvPr/>
        </p:nvSpPr>
        <p:spPr>
          <a:xfrm>
            <a:off x="435434" y="2540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DATA SCIENCE </a:t>
            </a:r>
            <a:r>
              <a:rPr b="1" lang="en-GB" sz="2000">
                <a:latin typeface="Oswald"/>
                <a:ea typeface="Oswald"/>
                <a:cs typeface="Oswald"/>
                <a:sym typeface="Oswald"/>
              </a:rPr>
              <a:t>REALITY</a:t>
            </a:r>
            <a:endParaRPr b="1" sz="2000" cap="none">
              <a:solidFill>
                <a:srgbClr val="000000"/>
              </a:solidFill>
              <a:latin typeface="Oswald"/>
              <a:ea typeface="Oswald"/>
              <a:cs typeface="Oswald"/>
              <a:sym typeface="Oswald"/>
            </a:endParaRPr>
          </a:p>
        </p:txBody>
      </p:sp>
      <p:pic>
        <p:nvPicPr>
          <p:cNvPr id="374" name="Google Shape;374;p52"/>
          <p:cNvPicPr preferRelativeResize="0"/>
          <p:nvPr/>
        </p:nvPicPr>
        <p:blipFill rotWithShape="1">
          <a:blip r:embed="rId3">
            <a:alphaModFix/>
          </a:blip>
          <a:srcRect b="12757" l="4877" r="4796" t="24242"/>
          <a:stretch/>
        </p:blipFill>
        <p:spPr>
          <a:xfrm>
            <a:off x="707700" y="1285875"/>
            <a:ext cx="7479024" cy="28723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cxnSp>
        <p:nvCxnSpPr>
          <p:cNvPr id="379" name="Google Shape;379;p53"/>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380" name="Google Shape;380;p53"/>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381" name="Google Shape;381;p53"/>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PRACTICAL </a:t>
            </a:r>
            <a:r>
              <a:rPr b="1" lang="en-GB" sz="6800" cap="none">
                <a:solidFill>
                  <a:schemeClr val="lt1"/>
                </a:solidFill>
                <a:latin typeface="Oswald"/>
                <a:ea typeface="Oswald"/>
                <a:cs typeface="Oswald"/>
                <a:sym typeface="Oswald"/>
              </a:rPr>
              <a:t>DATA SCIENCE</a:t>
            </a:r>
            <a:endParaRPr b="1" sz="6800">
              <a:solidFill>
                <a:schemeClr val="lt1"/>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cxnSp>
        <p:nvCxnSpPr>
          <p:cNvPr id="386" name="Google Shape;386;p54"/>
          <p:cNvCxnSpPr/>
          <p:nvPr/>
        </p:nvCxnSpPr>
        <p:spPr>
          <a:xfrm>
            <a:off x="446484" y="447261"/>
            <a:ext cx="8250900" cy="0"/>
          </a:xfrm>
          <a:prstGeom prst="straightConnector1">
            <a:avLst/>
          </a:prstGeom>
          <a:noFill/>
          <a:ln>
            <a:noFill/>
          </a:ln>
        </p:spPr>
      </p:cxnSp>
      <p:cxnSp>
        <p:nvCxnSpPr>
          <p:cNvPr id="387" name="Google Shape;387;p54"/>
          <p:cNvCxnSpPr/>
          <p:nvPr/>
        </p:nvCxnSpPr>
        <p:spPr>
          <a:xfrm>
            <a:off x="446484" y="858741"/>
            <a:ext cx="8250900" cy="0"/>
          </a:xfrm>
          <a:prstGeom prst="straightConnector1">
            <a:avLst/>
          </a:prstGeom>
          <a:noFill/>
          <a:ln>
            <a:noFill/>
          </a:ln>
        </p:spPr>
      </p:cxnSp>
      <p:sp>
        <p:nvSpPr>
          <p:cNvPr id="388" name="Google Shape;388;p5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Please share your feedback</a:t>
            </a:r>
            <a:endParaRPr b="1" sz="2000" cap="none">
              <a:solidFill>
                <a:srgbClr val="000000"/>
              </a:solidFill>
              <a:latin typeface="Oswald"/>
              <a:ea typeface="Oswald"/>
              <a:cs typeface="Oswald"/>
              <a:sym typeface="Oswald"/>
            </a:endParaRPr>
          </a:p>
        </p:txBody>
      </p:sp>
      <p:sp>
        <p:nvSpPr>
          <p:cNvPr id="389" name="Google Shape;389;p54"/>
          <p:cNvSpPr txBox="1"/>
          <p:nvPr/>
        </p:nvSpPr>
        <p:spPr>
          <a:xfrm>
            <a:off x="446484" y="2291770"/>
            <a:ext cx="8250900" cy="560100"/>
          </a:xfrm>
          <a:prstGeom prst="rect">
            <a:avLst/>
          </a:prstGeom>
          <a:noFill/>
          <a:ln>
            <a:noFill/>
          </a:ln>
        </p:spPr>
        <p:txBody>
          <a:bodyPr anchorCtr="0" anchor="ctr" bIns="35750" lIns="35750" spcFirstLastPara="1" rIns="35750" wrap="square" tIns="35750">
            <a:noAutofit/>
          </a:bodyPr>
          <a:lstStyle/>
          <a:p>
            <a:pPr indent="0" lvl="0" marL="0" marR="0" rtl="0" algn="ctr">
              <a:lnSpc>
                <a:spcPct val="80000"/>
              </a:lnSpc>
              <a:spcBef>
                <a:spcPts val="0"/>
              </a:spcBef>
              <a:spcAft>
                <a:spcPts val="0"/>
              </a:spcAft>
              <a:buClr>
                <a:srgbClr val="FFFFFF"/>
              </a:buClr>
              <a:buFont typeface="Arial"/>
              <a:buNone/>
            </a:pPr>
            <a:r>
              <a:rPr lang="en-GB" sz="4200" u="sng">
                <a:solidFill>
                  <a:schemeClr val="hlink"/>
                </a:solidFill>
                <a:latin typeface="Georgia"/>
                <a:ea typeface="Georgia"/>
                <a:cs typeface="Georgia"/>
                <a:sym typeface="Georgia"/>
                <a:hlinkClick r:id="rId3"/>
              </a:rPr>
              <a:t>ga.co/survey</a:t>
            </a:r>
            <a:endParaRPr sz="4200" u="none" cap="none" strike="noStrike">
              <a:solidFill>
                <a:srgbClr val="0C0C0C"/>
              </a:solidFill>
              <a:latin typeface="Georgia"/>
              <a:ea typeface="Georgia"/>
              <a:cs typeface="Georgia"/>
              <a:sym typeface="Georgia"/>
            </a:endParaRPr>
          </a:p>
        </p:txBody>
      </p:sp>
      <p:sp>
        <p:nvSpPr>
          <p:cNvPr id="390" name="Google Shape;390;p54"/>
          <p:cNvSpPr/>
          <p:nvPr/>
        </p:nvSpPr>
        <p:spPr>
          <a:xfrm>
            <a:off x="1857340" y="4171113"/>
            <a:ext cx="5429400" cy="3042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lang="en-GB" sz="2000">
                <a:latin typeface="Oswald"/>
                <a:ea typeface="Oswald"/>
                <a:cs typeface="Oswald"/>
                <a:sym typeface="Oswald"/>
              </a:rPr>
              <a:t>Mobile &amp; Laptop Friendly</a:t>
            </a:r>
            <a:endParaRPr b="1" sz="2000">
              <a:latin typeface="Oswald"/>
              <a:ea typeface="Oswald"/>
              <a:cs typeface="Oswald"/>
              <a:sym typeface="Oswald"/>
            </a:endParaRPr>
          </a:p>
          <a:p>
            <a:pPr indent="0" lvl="0" marL="0" marR="0" rtl="0" algn="ctr">
              <a:lnSpc>
                <a:spcPct val="114285"/>
              </a:lnSpc>
              <a:spcBef>
                <a:spcPts val="0"/>
              </a:spcBef>
              <a:spcAft>
                <a:spcPts val="0"/>
              </a:spcAft>
              <a:buNone/>
            </a:pPr>
            <a:r>
              <a:t/>
            </a:r>
            <a:endParaRPr b="1" sz="2000">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cxnSp>
        <p:nvCxnSpPr>
          <p:cNvPr id="395" name="Google Shape;395;p55"/>
          <p:cNvCxnSpPr/>
          <p:nvPr/>
        </p:nvCxnSpPr>
        <p:spPr>
          <a:xfrm>
            <a:off x="446484" y="447261"/>
            <a:ext cx="8250900" cy="0"/>
          </a:xfrm>
          <a:prstGeom prst="straightConnector1">
            <a:avLst/>
          </a:prstGeom>
          <a:noFill/>
          <a:ln>
            <a:noFill/>
          </a:ln>
        </p:spPr>
      </p:cxnSp>
      <p:cxnSp>
        <p:nvCxnSpPr>
          <p:cNvPr id="396" name="Google Shape;396;p55"/>
          <p:cNvCxnSpPr/>
          <p:nvPr/>
        </p:nvCxnSpPr>
        <p:spPr>
          <a:xfrm>
            <a:off x="446484" y="858741"/>
            <a:ext cx="8250900" cy="0"/>
          </a:xfrm>
          <a:prstGeom prst="straightConnector1">
            <a:avLst/>
          </a:prstGeom>
          <a:noFill/>
          <a:ln>
            <a:noFill/>
          </a:ln>
        </p:spPr>
      </p:cxnSp>
      <p:sp>
        <p:nvSpPr>
          <p:cNvPr id="397" name="Google Shape;397;p5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INTRODUCTION TO DATA SCIENCE</a:t>
            </a:r>
            <a:endParaRPr b="1" sz="2000" cap="none">
              <a:solidFill>
                <a:srgbClr val="000000"/>
              </a:solidFill>
              <a:latin typeface="Oswald"/>
              <a:ea typeface="Oswald"/>
              <a:cs typeface="Oswald"/>
              <a:sym typeface="Oswald"/>
            </a:endParaRPr>
          </a:p>
        </p:txBody>
      </p:sp>
      <p:sp>
        <p:nvSpPr>
          <p:cNvPr id="398" name="Google Shape;398;p55"/>
          <p:cNvSpPr/>
          <p:nvPr/>
        </p:nvSpPr>
        <p:spPr>
          <a:xfrm>
            <a:off x="446484" y="1969958"/>
            <a:ext cx="7860900" cy="2713800"/>
          </a:xfrm>
          <a:prstGeom prst="rect">
            <a:avLst/>
          </a:prstGeom>
          <a:noFill/>
          <a:ln>
            <a:noFill/>
          </a:ln>
        </p:spPr>
        <p:txBody>
          <a:bodyPr anchorCtr="0" anchor="t" bIns="0" lIns="0" spcFirstLastPara="1" rIns="0" wrap="square" tIns="0">
            <a:noAutofit/>
          </a:bodyPr>
          <a:lstStyle/>
          <a:p>
            <a:pPr indent="-133350" lvl="1" marL="127000" rtl="0" algn="l">
              <a:lnSpc>
                <a:spcPct val="110000"/>
              </a:lnSpc>
              <a:spcBef>
                <a:spcPts val="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What Is Data Science?</a:t>
            </a:r>
            <a:endParaRPr sz="10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How Is Data Science Used?</a:t>
            </a:r>
            <a:endParaRPr sz="10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Data Science Workflow</a:t>
            </a:r>
            <a:endParaRPr sz="1800">
              <a:solidFill>
                <a:schemeClr val="dk1"/>
              </a:solidFill>
              <a:latin typeface="Georgia"/>
              <a:ea typeface="Georgia"/>
              <a:cs typeface="Georgia"/>
              <a:sym typeface="Georgia"/>
            </a:endParaRPr>
          </a:p>
          <a:p>
            <a:pPr indent="-152400" lvl="1" marL="127000" rtl="0" algn="l">
              <a:lnSpc>
                <a:spcPct val="110000"/>
              </a:lnSpc>
              <a:spcBef>
                <a:spcPts val="300"/>
              </a:spcBef>
              <a:spcAft>
                <a:spcPts val="0"/>
              </a:spcAft>
              <a:buClr>
                <a:schemeClr val="dk1"/>
              </a:buClr>
              <a:buSzPts val="1800"/>
              <a:buFont typeface="Georgia"/>
              <a:buChar char="‣"/>
            </a:pPr>
            <a:r>
              <a:rPr lang="en-GB" sz="1800">
                <a:solidFill>
                  <a:schemeClr val="dk1"/>
                </a:solidFill>
                <a:latin typeface="Georgia"/>
                <a:ea typeface="Georgia"/>
                <a:cs typeface="Georgia"/>
                <a:sym typeface="Georgia"/>
              </a:rPr>
              <a:t>Practical Data Science</a:t>
            </a:r>
            <a:endParaRPr sz="18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Questions and Next Steps</a:t>
            </a:r>
            <a:endParaRPr sz="1800">
              <a:latin typeface="Georgia"/>
              <a:ea typeface="Georgia"/>
              <a:cs typeface="Georgia"/>
              <a:sym typeface="Georgia"/>
            </a:endParaRPr>
          </a:p>
        </p:txBody>
      </p:sp>
      <p:sp>
        <p:nvSpPr>
          <p:cNvPr id="399" name="Google Shape;399;p55"/>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WRAP-UP</a:t>
            </a:r>
            <a:endParaRPr b="1" sz="3800" u="none" cap="none" strike="noStrike">
              <a:solidFill>
                <a:srgbClr val="0C0C0C"/>
              </a:solidFill>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6"/>
          <p:cNvSpPr/>
          <p:nvPr/>
        </p:nvSpPr>
        <p:spPr>
          <a:xfrm>
            <a:off x="446484" y="1028700"/>
            <a:ext cx="8250900" cy="6909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Q&amp;A</a:t>
            </a:r>
            <a:endParaRPr b="1" sz="1000">
              <a:latin typeface="Oswald"/>
              <a:ea typeface="Oswald"/>
              <a:cs typeface="Oswald"/>
              <a:sym typeface="Oswald"/>
            </a:endParaRPr>
          </a:p>
        </p:txBody>
      </p:sp>
      <p:cxnSp>
        <p:nvCxnSpPr>
          <p:cNvPr id="405" name="Google Shape;405;p56"/>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406" name="Google Shape;406;p56"/>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407" name="Google Shape;407;p5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FFFFFF"/>
                </a:solidFill>
                <a:latin typeface="Oswald"/>
                <a:ea typeface="Oswald"/>
                <a:cs typeface="Oswald"/>
                <a:sym typeface="Oswald"/>
              </a:rPr>
              <a:t>INTRODUCTION TO DATA SCIENCE</a:t>
            </a:r>
            <a:endParaRPr b="1" sz="2000" cap="none">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cxnSp>
        <p:nvCxnSpPr>
          <p:cNvPr id="93" name="Google Shape;93;p21"/>
          <p:cNvCxnSpPr/>
          <p:nvPr/>
        </p:nvCxnSpPr>
        <p:spPr>
          <a:xfrm>
            <a:off x="446484" y="447261"/>
            <a:ext cx="8250900" cy="0"/>
          </a:xfrm>
          <a:prstGeom prst="straightConnector1">
            <a:avLst/>
          </a:prstGeom>
          <a:noFill/>
          <a:ln>
            <a:noFill/>
          </a:ln>
        </p:spPr>
      </p:cxnSp>
      <p:cxnSp>
        <p:nvCxnSpPr>
          <p:cNvPr id="94" name="Google Shape;94;p21"/>
          <p:cNvCxnSpPr/>
          <p:nvPr/>
        </p:nvCxnSpPr>
        <p:spPr>
          <a:xfrm>
            <a:off x="645034" y="823016"/>
            <a:ext cx="8250900" cy="0"/>
          </a:xfrm>
          <a:prstGeom prst="straightConnector1">
            <a:avLst/>
          </a:prstGeom>
          <a:noFill/>
          <a:ln>
            <a:noFill/>
          </a:ln>
        </p:spPr>
      </p:cxnSp>
      <p:sp>
        <p:nvSpPr>
          <p:cNvPr id="95" name="Google Shape;95;p2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a:latin typeface="Oswald"/>
                <a:ea typeface="Oswald"/>
                <a:cs typeface="Oswald"/>
                <a:sym typeface="Oswald"/>
              </a:rPr>
              <a:t>Nicholas Russo</a:t>
            </a:r>
            <a:endParaRPr b="1" sz="2300" cap="none">
              <a:solidFill>
                <a:srgbClr val="000000"/>
              </a:solidFill>
              <a:latin typeface="Oswald"/>
              <a:ea typeface="Oswald"/>
              <a:cs typeface="Oswald"/>
              <a:sym typeface="Oswald"/>
            </a:endParaRPr>
          </a:p>
        </p:txBody>
      </p:sp>
      <p:pic>
        <p:nvPicPr>
          <p:cNvPr id="96" name="Google Shape;96;p21"/>
          <p:cNvPicPr preferRelativeResize="0"/>
          <p:nvPr/>
        </p:nvPicPr>
        <p:blipFill>
          <a:blip r:embed="rId3">
            <a:alphaModFix/>
          </a:blip>
          <a:stretch>
            <a:fillRect/>
          </a:stretch>
        </p:blipFill>
        <p:spPr>
          <a:xfrm>
            <a:off x="6570775" y="1816375"/>
            <a:ext cx="1667501" cy="1667501"/>
          </a:xfrm>
          <a:prstGeom prst="rect">
            <a:avLst/>
          </a:prstGeom>
          <a:noFill/>
          <a:ln>
            <a:noFill/>
          </a:ln>
        </p:spPr>
      </p:pic>
      <p:pic>
        <p:nvPicPr>
          <p:cNvPr id="97" name="Google Shape;97;p21"/>
          <p:cNvPicPr preferRelativeResize="0"/>
          <p:nvPr/>
        </p:nvPicPr>
        <p:blipFill>
          <a:blip r:embed="rId4">
            <a:alphaModFix/>
          </a:blip>
          <a:stretch>
            <a:fillRect/>
          </a:stretch>
        </p:blipFill>
        <p:spPr>
          <a:xfrm>
            <a:off x="3729601" y="882827"/>
            <a:ext cx="2081750" cy="1607050"/>
          </a:xfrm>
          <a:prstGeom prst="rect">
            <a:avLst/>
          </a:prstGeom>
          <a:noFill/>
          <a:ln>
            <a:noFill/>
          </a:ln>
        </p:spPr>
      </p:pic>
      <p:pic>
        <p:nvPicPr>
          <p:cNvPr id="98" name="Google Shape;98;p21"/>
          <p:cNvPicPr preferRelativeResize="0"/>
          <p:nvPr/>
        </p:nvPicPr>
        <p:blipFill>
          <a:blip r:embed="rId5">
            <a:alphaModFix/>
          </a:blip>
          <a:stretch>
            <a:fillRect/>
          </a:stretch>
        </p:blipFill>
        <p:spPr>
          <a:xfrm>
            <a:off x="3537975" y="3457310"/>
            <a:ext cx="2464998" cy="1072526"/>
          </a:xfrm>
          <a:prstGeom prst="rect">
            <a:avLst/>
          </a:prstGeom>
          <a:noFill/>
          <a:ln>
            <a:noFill/>
          </a:ln>
        </p:spPr>
      </p:pic>
      <p:pic>
        <p:nvPicPr>
          <p:cNvPr id="99" name="Google Shape;99;p21"/>
          <p:cNvPicPr preferRelativeResize="0"/>
          <p:nvPr/>
        </p:nvPicPr>
        <p:blipFill>
          <a:blip r:embed="rId6">
            <a:alphaModFix/>
          </a:blip>
          <a:stretch>
            <a:fillRect/>
          </a:stretch>
        </p:blipFill>
        <p:spPr>
          <a:xfrm>
            <a:off x="815501" y="2068425"/>
            <a:ext cx="2216001" cy="1163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cxnSp>
        <p:nvCxnSpPr>
          <p:cNvPr id="104" name="Google Shape;104;p22"/>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105" name="Google Shape;105;p22"/>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106" name="Google Shape;106;p22"/>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WHY </a:t>
            </a:r>
            <a:r>
              <a:rPr b="1" lang="en-GB" sz="6800" cap="none">
                <a:solidFill>
                  <a:schemeClr val="lt1"/>
                </a:solidFill>
                <a:latin typeface="Oswald"/>
                <a:ea typeface="Oswald"/>
                <a:cs typeface="Oswald"/>
                <a:sym typeface="Oswald"/>
              </a:rPr>
              <a:t>DATA SCIENCE?</a:t>
            </a:r>
            <a:endParaRPr b="1" sz="6800">
              <a:solidFill>
                <a:schemeClr val="lt1"/>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cxnSp>
        <p:nvCxnSpPr>
          <p:cNvPr id="111" name="Google Shape;111;p23"/>
          <p:cNvCxnSpPr/>
          <p:nvPr/>
        </p:nvCxnSpPr>
        <p:spPr>
          <a:xfrm>
            <a:off x="446484" y="447261"/>
            <a:ext cx="8250900" cy="0"/>
          </a:xfrm>
          <a:prstGeom prst="straightConnector1">
            <a:avLst/>
          </a:prstGeom>
          <a:noFill/>
          <a:ln>
            <a:noFill/>
          </a:ln>
        </p:spPr>
      </p:cxnSp>
      <p:cxnSp>
        <p:nvCxnSpPr>
          <p:cNvPr id="112" name="Google Shape;112;p23"/>
          <p:cNvCxnSpPr/>
          <p:nvPr/>
        </p:nvCxnSpPr>
        <p:spPr>
          <a:xfrm>
            <a:off x="446484" y="858741"/>
            <a:ext cx="8250900" cy="0"/>
          </a:xfrm>
          <a:prstGeom prst="straightConnector1">
            <a:avLst/>
          </a:prstGeom>
          <a:noFill/>
          <a:ln>
            <a:noFill/>
          </a:ln>
        </p:spPr>
      </p:cxnSp>
      <p:sp>
        <p:nvSpPr>
          <p:cNvPr id="113" name="Google Shape;113;p2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pic>
        <p:nvPicPr>
          <p:cNvPr id="114" name="Google Shape;114;p23" title="Chart"/>
          <p:cNvPicPr preferRelativeResize="0"/>
          <p:nvPr/>
        </p:nvPicPr>
        <p:blipFill>
          <a:blip r:embed="rId3">
            <a:alphaModFix/>
          </a:blip>
          <a:stretch>
            <a:fillRect/>
          </a:stretch>
        </p:blipFill>
        <p:spPr>
          <a:xfrm>
            <a:off x="446475" y="997475"/>
            <a:ext cx="7561426" cy="388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cxnSp>
        <p:nvCxnSpPr>
          <p:cNvPr id="119" name="Google Shape;119;p24"/>
          <p:cNvCxnSpPr/>
          <p:nvPr/>
        </p:nvCxnSpPr>
        <p:spPr>
          <a:xfrm>
            <a:off x="446484" y="447261"/>
            <a:ext cx="8250900" cy="0"/>
          </a:xfrm>
          <a:prstGeom prst="straightConnector1">
            <a:avLst/>
          </a:prstGeom>
          <a:noFill/>
          <a:ln>
            <a:noFill/>
          </a:ln>
        </p:spPr>
      </p:cxnSp>
      <p:cxnSp>
        <p:nvCxnSpPr>
          <p:cNvPr id="120" name="Google Shape;120;p24"/>
          <p:cNvCxnSpPr/>
          <p:nvPr/>
        </p:nvCxnSpPr>
        <p:spPr>
          <a:xfrm>
            <a:off x="446484" y="858741"/>
            <a:ext cx="8250900" cy="0"/>
          </a:xfrm>
          <a:prstGeom prst="straightConnector1">
            <a:avLst/>
          </a:prstGeom>
          <a:noFill/>
          <a:ln>
            <a:noFill/>
          </a:ln>
        </p:spPr>
      </p:cxnSp>
      <p:pic>
        <p:nvPicPr>
          <p:cNvPr id="121" name="Google Shape;121;p24"/>
          <p:cNvPicPr preferRelativeResize="0"/>
          <p:nvPr/>
        </p:nvPicPr>
        <p:blipFill rotWithShape="1">
          <a:blip r:embed="rId3">
            <a:alphaModFix/>
          </a:blip>
          <a:srcRect b="0" l="0" r="0" t="0"/>
          <a:stretch/>
        </p:blipFill>
        <p:spPr>
          <a:xfrm>
            <a:off x="1654710" y="1381318"/>
            <a:ext cx="6143700" cy="3085800"/>
          </a:xfrm>
          <a:prstGeom prst="rect">
            <a:avLst/>
          </a:prstGeom>
          <a:noFill/>
          <a:ln>
            <a:noFill/>
          </a:ln>
        </p:spPr>
      </p:pic>
      <p:sp>
        <p:nvSpPr>
          <p:cNvPr id="122" name="Google Shape;122;p2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sp>
        <p:nvSpPr>
          <p:cNvPr id="128" name="Google Shape;128;p25"/>
          <p:cNvSpPr txBox="1"/>
          <p:nvPr/>
        </p:nvSpPr>
        <p:spPr>
          <a:xfrm>
            <a:off x="474300" y="1080950"/>
            <a:ext cx="7644000" cy="36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“Information is the oil of the 21st century, and analytics is the combustion engine.”</a:t>
            </a:r>
            <a:r>
              <a:rPr lang="en-GB">
                <a:solidFill>
                  <a:srgbClr val="333333"/>
                </a:solidFill>
                <a:highlight>
                  <a:srgbClr val="FFFFFF"/>
                </a:highlight>
                <a:latin typeface="Times New Roman"/>
                <a:ea typeface="Times New Roman"/>
                <a:cs typeface="Times New Roman"/>
                <a:sym typeface="Times New Roman"/>
              </a:rPr>
              <a:t> – Peter Sondergaard, SVP, Gartner Research.</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"By definition all scientists are data scientists. In my opinion, they are half hacker, half analyst, they use data to build products and find insights."</a:t>
            </a:r>
            <a:r>
              <a:rPr lang="en-GB">
                <a:solidFill>
                  <a:srgbClr val="333333"/>
                </a:solidFill>
                <a:highlight>
                  <a:srgbClr val="FFFFFF"/>
                </a:highlight>
                <a:latin typeface="Times New Roman"/>
                <a:ea typeface="Times New Roman"/>
                <a:cs typeface="Times New Roman"/>
                <a:sym typeface="Times New Roman"/>
              </a:rPr>
              <a:t>- Monica Rogati,  VP for Data, Jawbone.</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"A data scientist is someone who can obtain, scrub, explore, model and interpret data, blending hacking, statistics and machine learning. Data scientists not only are adept at working with data, but appreciate data itself as a first-class product."</a:t>
            </a:r>
            <a:r>
              <a:rPr lang="en-GB">
                <a:solidFill>
                  <a:srgbClr val="333333"/>
                </a:solidFill>
                <a:highlight>
                  <a:srgbClr val="FFFFFF"/>
                </a:highlight>
                <a:latin typeface="Times New Roman"/>
                <a:ea typeface="Times New Roman"/>
                <a:cs typeface="Times New Roman"/>
                <a:sym typeface="Times New Roman"/>
              </a:rPr>
              <a:t> - Hillary Mason, Data Scientist</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cxnSp>
        <p:nvCxnSpPr>
          <p:cNvPr id="133" name="Google Shape;133;p26"/>
          <p:cNvCxnSpPr/>
          <p:nvPr/>
        </p:nvCxnSpPr>
        <p:spPr>
          <a:xfrm>
            <a:off x="446484" y="447261"/>
            <a:ext cx="8250900" cy="0"/>
          </a:xfrm>
          <a:prstGeom prst="straightConnector1">
            <a:avLst/>
          </a:prstGeom>
          <a:noFill/>
          <a:ln>
            <a:noFill/>
          </a:ln>
        </p:spPr>
      </p:cxnSp>
      <p:cxnSp>
        <p:nvCxnSpPr>
          <p:cNvPr id="134" name="Google Shape;134;p26"/>
          <p:cNvCxnSpPr/>
          <p:nvPr/>
        </p:nvCxnSpPr>
        <p:spPr>
          <a:xfrm>
            <a:off x="446484" y="858741"/>
            <a:ext cx="8250900" cy="0"/>
          </a:xfrm>
          <a:prstGeom prst="straightConnector1">
            <a:avLst/>
          </a:prstGeom>
          <a:noFill/>
          <a:ln>
            <a:noFill/>
          </a:ln>
        </p:spPr>
      </p:cxnSp>
      <p:sp>
        <p:nvSpPr>
          <p:cNvPr id="135" name="Google Shape;135;p2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 SCIENCE?</a:t>
            </a:r>
            <a:endParaRPr b="1" sz="2000" cap="none">
              <a:solidFill>
                <a:srgbClr val="000000"/>
              </a:solidFill>
              <a:latin typeface="Oswald"/>
              <a:ea typeface="Oswald"/>
              <a:cs typeface="Oswald"/>
              <a:sym typeface="Oswald"/>
            </a:endParaRPr>
          </a:p>
        </p:txBody>
      </p:sp>
      <p:sp>
        <p:nvSpPr>
          <p:cNvPr id="136" name="Google Shape;136;p26"/>
          <p:cNvSpPr/>
          <p:nvPr/>
        </p:nvSpPr>
        <p:spPr>
          <a:xfrm>
            <a:off x="446484" y="1832102"/>
            <a:ext cx="80436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 set of tools and techniques used to extract useful information from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An interdisciplinary, problem-solving-oriented subject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The application of scientific techniques to practical problems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 rapidly-growing field</a:t>
            </a:r>
            <a:endParaRPr i="0" sz="1800" u="none" cap="none" strike="noStrike">
              <a:solidFill>
                <a:srgbClr val="FFFFFF"/>
              </a:solidFill>
              <a:latin typeface="Georgia"/>
              <a:ea typeface="Georgia"/>
              <a:cs typeface="Georgia"/>
              <a:sym typeface="Georgia"/>
            </a:endParaRPr>
          </a:p>
        </p:txBody>
      </p:sp>
      <p:sp>
        <p:nvSpPr>
          <p:cNvPr id="137" name="Google Shape;137;p26"/>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THE OFFICIAL ANSWER</a:t>
            </a:r>
            <a:endParaRPr b="1" sz="3800" u="none" cap="none" strike="noStrike">
              <a:solidFill>
                <a:srgbClr val="0C0C0C"/>
              </a:solidFill>
              <a:latin typeface="Oswald"/>
              <a:ea typeface="Oswald"/>
              <a:cs typeface="Oswald"/>
              <a:sym typeface="Oswald"/>
            </a:endParaRPr>
          </a:p>
        </p:txBody>
      </p:sp>
      <p:pic>
        <p:nvPicPr>
          <p:cNvPr descr="data-science-solution.jpg" id="138" name="Google Shape;138;p26"/>
          <p:cNvPicPr preferRelativeResize="0"/>
          <p:nvPr/>
        </p:nvPicPr>
        <p:blipFill rotWithShape="1">
          <a:blip r:embed="rId3">
            <a:alphaModFix/>
          </a:blip>
          <a:srcRect b="0" l="0" r="0" t="0"/>
          <a:stretch/>
        </p:blipFill>
        <p:spPr>
          <a:xfrm>
            <a:off x="4675736" y="2986211"/>
            <a:ext cx="4153800" cy="200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